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Brugerens oprindelige præsentation, slide 1.</a:t>
            </a:r>
          </a:p>
          <a:p>
            <a:r>
              <a:t>- Brugerbrief: test en første offentlig agent-harness med Kalundborg før den fysiske workshop 23. oktober 2026.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Brugerens oprindelige præsentation, slide 5 og 8.</a:t>
            </a:r>
          </a:p>
          <a:p>
            <a:r>
              <a:t>- Digitaliseringsstyrelsen, Guide til offentlige myndigheder: https://digst.dk/kunstig-intelligens/guides-til-brug-af-kunstig-intelligens/guide-offentlige-myndigheder/</a:t>
            </a:r>
          </a:p>
          <a:p>
            <a:r>
              <a:t>- NIST AI Risk Management Framework Playbook: https://airc.nist.gov/airmf-resources/playbook/</a:t>
            </a:r>
          </a:p>
          <a:p>
            <a:r>
              <a:t>- OWASP Top 10 for Agentic Applications 2026: https://genai.owasp.org/resource/owasp-top-10-for-agentic-applications-for-2026/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Brugerens oprindelige præsentation, slide 9.</a:t>
            </a:r>
          </a:p>
          <a:p>
            <a:r>
              <a:t>- Partnergevinsterne og det fælles resultat er foreslåede hackathonfordele, ikke målte resultater.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KL, Guide om generativ AI: https://videncenter.kl.dk/media/ev4nzlor/guide-om-generativ-ai.pdf</a:t>
            </a:r>
          </a:p>
          <a:p>
            <a:r>
              <a:t>- Digitaliseringsstyrelsen, Guide til offentlige myndigheder: https://digst.dk/kunstig-intelligens/guides-til-brug-af-kunstig-intelligens/guide-offentlige-myndigheder/</a:t>
            </a:r>
          </a:p>
          <a:p>
            <a:r>
              <a:t>- Datatilsynet, Kunstig intelligens: https://www.datatilsynet.dk/regler-og-vejledning/kunstig-intelligens</a:t>
            </a:r>
          </a:p>
          <a:p>
            <a:r>
              <a:t>- NIST AI Risk Management Framework Playbook: https://airc.nist.gov/airmf-resources/playbook/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Brugerbrief: fysisk workshop 23. oktober 2026 og en testbar harness med Kalundborg før workshoppen.</a:t>
            </a:r>
          </a:p>
          <a:p>
            <a:r>
              <a:t>- Datoerne er et foreslået arbejdsforløb baseret på planlægningsdatoen 31. august 2026.</a:t>
            </a:r>
          </a:p>
          <a:p>
            <a:r>
              <a:t>- Digitaliseringsstyrelsen, Guide til offentlige myndigheder: https://digst.dk/kunstig-intelligens/guides-til-brug-af-kunstig-intelligens/guide-offentlige-myndigheder/</a:t>
            </a:r>
          </a:p>
          <a:p>
            <a:r>
              <a:t>- Datatilsynet, Kunstig intelligens: https://www.datatilsynet.dk/regler-og-vejledning/kunstig-intelligens</a:t>
            </a:r>
          </a:p>
          <a:p>
            <a:r>
              <a:t>- EU-Kommissionen, AI Act overview: https://digital-strategy.ec.europa.eu/en/policies/regulatory-framework-ai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ver-accent">
            <a:extLst>
              <a:ext uri="{FF2B5EF4-FFF2-40B4-BE49-F238E27FC236}">
                <a16:creationId xmlns:a16="http://schemas.microsoft.com/office/drawing/2014/main" id="{2B16E6DB-89CA-42C3-ADCD-C0751CCA5B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" cy="6858000"/>
          </a:xfrm>
          <a:prstGeom prst="rect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" name="cover-kicker">
            <a:extLst>
              <a:ext uri="{FF2B5EF4-FFF2-40B4-BE49-F238E27FC236}">
                <a16:creationId xmlns:a16="http://schemas.microsoft.com/office/drawing/2014/main" id="{29E8A066-CE7D-4D4E-9DC2-85D8BD64CC0A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CORTI × DCAI/GEFION × PROMTE × KALUNDBORG</a:t>
            </a:r>
          </a:p>
        </p:txBody>
      </p:sp>
      <p:sp>
        <p:nvSpPr>
          <p:cNvPr id="3" name="cover-title">
            <a:extLst>
              <a:ext uri="{FF2B5EF4-FFF2-40B4-BE49-F238E27FC236}">
                <a16:creationId xmlns:a16="http://schemas.microsoft.com/office/drawing/2014/main" id="{294A8EE9-8B9D-40FA-A76A-AF232F802CA1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97155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/>
          <a:lstStyle/>
          <a:p>
            <a:pPr algn="l">
              <a:buNone/>
              <a:defRPr sz="495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95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Hackathon: En sikker vej</a:t>
            </a:r>
          </a:p>
          <a:p>
            <a:pPr algn="l">
              <a:buNone/>
              <a:defRPr sz="495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95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til offentlige AI-agenter</a:t>
            </a:r>
          </a:p>
        </p:txBody>
      </p:sp>
      <p:sp>
        <p:nvSpPr>
          <p:cNvPr id="4" name="cover-subtitle">
            <a:extLst>
              <a:ext uri="{FF2B5EF4-FFF2-40B4-BE49-F238E27FC236}">
                <a16:creationId xmlns:a16="http://schemas.microsoft.com/office/drawing/2014/main" id="{BC2FACF9-211A-4B1C-BDB6-47BFB8153EE8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723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Test et fælles agent-harness med Kalundborg før den fysiske workshop den 23. oktober.</a:t>
            </a:r>
          </a:p>
        </p:txBody>
      </p:sp>
      <p:sp>
        <p:nvSpPr>
          <p:cNvPr id="5" name="cover-blue-field">
            <a:extLst>
              <a:ext uri="{FF2B5EF4-FFF2-40B4-BE49-F238E27FC236}">
                <a16:creationId xmlns:a16="http://schemas.microsoft.com/office/drawing/2014/main" id="{D64BB975-A288-4962-87F3-0CB18CD4744E}"/>
              </a:ext>
            </a:extLst>
          </p:cNvPr>
          <p:cNvSpPr>
            <a:spLocks noGrp="1"/>
          </p:cNvSpPr>
          <p:nvPr/>
        </p:nvSpPr>
        <p:spPr>
          <a:xfrm>
            <a:off x="8953500" y="552450"/>
            <a:ext cx="2628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cover-field-text">
            <a:extLst>
              <a:ext uri="{FF2B5EF4-FFF2-40B4-BE49-F238E27FC236}">
                <a16:creationId xmlns:a16="http://schemas.microsoft.com/office/drawing/2014/main" id="{638D60E4-0B99-45A2-8978-9981122CECD4}"/>
              </a:ext>
            </a:extLst>
          </p:cNvPr>
          <p:cNvSpPr>
            <a:spLocks noGrp="1"/>
          </p:cNvSpPr>
          <p:nvPr/>
        </p:nvSpPr>
        <p:spPr>
          <a:xfrm>
            <a:off x="8572500" y="571500"/>
            <a:ext cx="3009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125" b="1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BYG · TEST · BEVIS</a:t>
            </a:r>
          </a:p>
        </p:txBody>
      </p:sp>
      <p:sp>
        <p:nvSpPr>
          <p:cNvPr id="7" name="cover-meta">
            <a:extLst>
              <a:ext uri="{FF2B5EF4-FFF2-40B4-BE49-F238E27FC236}">
                <a16:creationId xmlns:a16="http://schemas.microsoft.com/office/drawing/2014/main" id="{92690A98-6F18-4727-AFED-AA6D26113210}"/>
              </a:ext>
            </a:extLst>
          </p:cNvPr>
          <p:cNvSpPr>
            <a:spLocks noGrp="1"/>
          </p:cNvSpPr>
          <p:nvPr/>
        </p:nvSpPr>
        <p:spPr>
          <a:xfrm>
            <a:off x="685800" y="59817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Hackathonforslag · 31. august 2026</a:t>
            </a:r>
          </a:p>
        </p:txBody>
      </p:sp>
    </p:spTree>
    <p:extLst>
      <p:ext uri="{BB962C8B-B14F-4D97-AF65-F5344CB8AC3E}">
        <p14:creationId xmlns:p14="http://schemas.microsoft.com/office/powerpoint/2010/main" val="82191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ccent-5">
            <a:extLst>
              <a:ext uri="{FF2B5EF4-FFF2-40B4-BE49-F238E27FC236}">
                <a16:creationId xmlns:a16="http://schemas.microsoft.com/office/drawing/2014/main" id="{67AFC14D-EFF2-4023-B173-65ED73D671C8}"/>
              </a:ext>
            </a:extLst>
          </p:cNvPr>
          <p:cNvSpPr>
            <a:spLocks noGrp="1"/>
          </p:cNvSpPr>
          <p:nvPr/>
        </p:nvSpPr>
        <p:spPr>
          <a:xfrm>
            <a:off x="609600" y="485775"/>
            <a:ext cx="47625" cy="400050"/>
          </a:xfrm>
          <a:prstGeom prst="rect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" name="kicker-5">
            <a:extLst>
              <a:ext uri="{FF2B5EF4-FFF2-40B4-BE49-F238E27FC236}">
                <a16:creationId xmlns:a16="http://schemas.microsoft.com/office/drawing/2014/main" id="{348D3CC3-B4B7-4954-991F-DDA5A408C4E4}"/>
              </a:ext>
            </a:extLst>
          </p:cNvPr>
          <p:cNvSpPr>
            <a:spLocks noGrp="1"/>
          </p:cNvSpPr>
          <p:nvPr/>
        </p:nvSpPr>
        <p:spPr>
          <a:xfrm>
            <a:off x="838200" y="43815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SÅDAN VIRKER HACKATHONEN</a:t>
            </a:r>
          </a:p>
        </p:txBody>
      </p:sp>
      <p:sp>
        <p:nvSpPr>
          <p:cNvPr id="3" name="title-5">
            <a:extLst>
              <a:ext uri="{FF2B5EF4-FFF2-40B4-BE49-F238E27FC236}">
                <a16:creationId xmlns:a16="http://schemas.microsoft.com/office/drawing/2014/main" id="{DEBEBD88-A0E5-4804-97B8-5066F9CB4339}"/>
              </a:ext>
            </a:extLst>
          </p:cNvPr>
          <p:cNvSpPr>
            <a:spLocks noGrp="1"/>
          </p:cNvSpPr>
          <p:nvPr/>
        </p:nvSpPr>
        <p:spPr>
          <a:xfrm>
            <a:off x="838200" y="647700"/>
            <a:ext cx="10668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Et fælles agent-harness giver fart</a:t>
            </a:r>
          </a:p>
          <a:p>
            <a:pPr algn="l">
              <a:buNone/>
              <a:defRPr sz="337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med kontrol</a:t>
            </a:r>
          </a:p>
        </p:txBody>
      </p:sp>
      <p:sp>
        <p:nvSpPr>
          <p:cNvPr id="4" name="footer-rule-5">
            <a:extLst>
              <a:ext uri="{FF2B5EF4-FFF2-40B4-BE49-F238E27FC236}">
                <a16:creationId xmlns:a16="http://schemas.microsoft.com/office/drawing/2014/main" id="{5880FD89-7B39-47F2-85D6-663D01A0B9B7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9728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footer-name-5">
            <a:extLst>
              <a:ext uri="{FF2B5EF4-FFF2-40B4-BE49-F238E27FC236}">
                <a16:creationId xmlns:a16="http://schemas.microsoft.com/office/drawing/2014/main" id="{26CB9EA4-E443-4DBB-A1E3-A861B77F1D0D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485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OFFENTLIGT AGENT-HARNESS · HACKATHONFORSLAG</a:t>
            </a:r>
          </a:p>
        </p:txBody>
      </p:sp>
      <p:sp>
        <p:nvSpPr>
          <p:cNvPr id="6" name="footer-date-5">
            <a:extLst>
              <a:ext uri="{FF2B5EF4-FFF2-40B4-BE49-F238E27FC236}">
                <a16:creationId xmlns:a16="http://schemas.microsoft.com/office/drawing/2014/main" id="{37225680-739B-49F6-9D5F-E2F8AF2F7CF7}"/>
              </a:ext>
            </a:extLst>
          </p:cNvPr>
          <p:cNvSpPr>
            <a:spLocks noGrp="1"/>
          </p:cNvSpPr>
          <p:nvPr/>
        </p:nvSpPr>
        <p:spPr>
          <a:xfrm>
            <a:off x="9667875" y="645795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footer-num-5">
            <a:extLst>
              <a:ext uri="{FF2B5EF4-FFF2-40B4-BE49-F238E27FC236}">
                <a16:creationId xmlns:a16="http://schemas.microsoft.com/office/drawing/2014/main" id="{86B7081C-CC6D-43A6-837A-2A43AB4E37E2}"/>
              </a:ext>
            </a:extLst>
          </p:cNvPr>
          <p:cNvSpPr>
            <a:spLocks noGrp="1"/>
          </p:cNvSpPr>
          <p:nvPr/>
        </p:nvSpPr>
        <p:spPr>
          <a:xfrm>
            <a:off x="11096625" y="6457950"/>
            <a:ext cx="476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harness-lead">
            <a:extLst>
              <a:ext uri="{FF2B5EF4-FFF2-40B4-BE49-F238E27FC236}">
                <a16:creationId xmlns:a16="http://schemas.microsoft.com/office/drawing/2014/main" id="{0DDEF460-F921-40C8-872D-2040B216BB87}"/>
              </a:ext>
            </a:extLst>
          </p:cNvPr>
          <p:cNvSpPr>
            <a:spLocks noGrp="1"/>
          </p:cNvSpPr>
          <p:nvPr/>
        </p:nvSpPr>
        <p:spPr>
          <a:xfrm>
            <a:off x="933450" y="1581150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Alle hold får samme startpakke, samme sikkerhedsregler og samme test. Målet er læring og beviser — ikke produktionsklare løsninger.</a:t>
            </a:r>
          </a:p>
        </p:txBody>
      </p:sp>
      <p:sp>
        <p:nvSpPr>
          <p:cNvPr id="9" name="harness-frame">
            <a:extLst>
              <a:ext uri="{FF2B5EF4-FFF2-40B4-BE49-F238E27FC236}">
                <a16:creationId xmlns:a16="http://schemas.microsoft.com/office/drawing/2014/main" id="{574BC00A-6E0B-4784-9546-C74F94DED429}"/>
              </a:ext>
            </a:extLst>
          </p:cNvPr>
          <p:cNvSpPr>
            <a:spLocks noGrp="1"/>
          </p:cNvSpPr>
          <p:nvPr/>
        </p:nvSpPr>
        <p:spPr>
          <a:xfrm>
            <a:off x="476250" y="2019300"/>
            <a:ext cx="11239500" cy="3390900"/>
          </a:xfrm>
          <a:prstGeom prst="roundRect">
            <a:avLst>
              <a:gd name="adj" fmla="val 0"/>
            </a:avLst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harness-frame-label">
            <a:extLst>
              <a:ext uri="{FF2B5EF4-FFF2-40B4-BE49-F238E27FC236}">
                <a16:creationId xmlns:a16="http://schemas.microsoft.com/office/drawing/2014/main" id="{D083C7B8-E518-401C-ABD5-3E5FAB48CC53}"/>
              </a:ext>
            </a:extLst>
          </p:cNvPr>
          <p:cNvSpPr>
            <a:spLocks noGrp="1"/>
          </p:cNvSpPr>
          <p:nvPr/>
        </p:nvSpPr>
        <p:spPr>
          <a:xfrm>
            <a:off x="685800" y="205740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FÆLLES TESTFORLØB</a:t>
            </a:r>
          </a:p>
        </p:txBody>
      </p:sp>
      <p:sp>
        <p:nvSpPr>
          <p:cNvPr id="11" name="harness-flow-0">
            <a:extLst>
              <a:ext uri="{FF2B5EF4-FFF2-40B4-BE49-F238E27FC236}">
                <a16:creationId xmlns:a16="http://schemas.microsoft.com/office/drawing/2014/main" id="{9A3F8865-75CE-4EA8-9106-07D953F7C1BB}"/>
              </a:ext>
            </a:extLst>
          </p:cNvPr>
          <p:cNvSpPr>
            <a:spLocks noGrp="1"/>
          </p:cNvSpPr>
          <p:nvPr/>
        </p:nvSpPr>
        <p:spPr>
          <a:xfrm>
            <a:off x="2600325" y="3105150"/>
            <a:ext cx="228600" cy="171450"/>
          </a:xfrm>
          <a:prstGeom prst="rightArrow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harness-flow-1">
            <a:extLst>
              <a:ext uri="{FF2B5EF4-FFF2-40B4-BE49-F238E27FC236}">
                <a16:creationId xmlns:a16="http://schemas.microsoft.com/office/drawing/2014/main" id="{FEB23B9B-FA2C-43C1-882F-A6EAF47511C3}"/>
              </a:ext>
            </a:extLst>
          </p:cNvPr>
          <p:cNvSpPr>
            <a:spLocks noGrp="1"/>
          </p:cNvSpPr>
          <p:nvPr/>
        </p:nvSpPr>
        <p:spPr>
          <a:xfrm>
            <a:off x="4791075" y="3105150"/>
            <a:ext cx="228600" cy="171450"/>
          </a:xfrm>
          <a:prstGeom prst="rightArrow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harness-flow-2">
            <a:extLst>
              <a:ext uri="{FF2B5EF4-FFF2-40B4-BE49-F238E27FC236}">
                <a16:creationId xmlns:a16="http://schemas.microsoft.com/office/drawing/2014/main" id="{256FBC61-4932-46D2-A4A2-37AAB1931ADC}"/>
              </a:ext>
            </a:extLst>
          </p:cNvPr>
          <p:cNvSpPr>
            <a:spLocks noGrp="1"/>
          </p:cNvSpPr>
          <p:nvPr/>
        </p:nvSpPr>
        <p:spPr>
          <a:xfrm>
            <a:off x="6981825" y="3105150"/>
            <a:ext cx="228600" cy="171450"/>
          </a:xfrm>
          <a:prstGeom prst="rightArrow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harness-flow-3">
            <a:extLst>
              <a:ext uri="{FF2B5EF4-FFF2-40B4-BE49-F238E27FC236}">
                <a16:creationId xmlns:a16="http://schemas.microsoft.com/office/drawing/2014/main" id="{AE7E3C4E-B232-47AF-9975-011D9F33E8AA}"/>
              </a:ext>
            </a:extLst>
          </p:cNvPr>
          <p:cNvSpPr>
            <a:spLocks noGrp="1"/>
          </p:cNvSpPr>
          <p:nvPr/>
        </p:nvSpPr>
        <p:spPr>
          <a:xfrm>
            <a:off x="9172575" y="3105150"/>
            <a:ext cx="228600" cy="171450"/>
          </a:xfrm>
          <a:prstGeom prst="rightArrow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harness-stage-0">
            <a:extLst>
              <a:ext uri="{FF2B5EF4-FFF2-40B4-BE49-F238E27FC236}">
                <a16:creationId xmlns:a16="http://schemas.microsoft.com/office/drawing/2014/main" id="{E6CE68FC-F24E-4CB7-9997-638EC251E664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1866900" cy="16764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harness-stage-num-0">
            <a:extLst>
              <a:ext uri="{FF2B5EF4-FFF2-40B4-BE49-F238E27FC236}">
                <a16:creationId xmlns:a16="http://schemas.microsoft.com/office/drawing/2014/main" id="{FB2A2547-9B76-4CCD-B2C3-734E6E238747}"/>
              </a:ext>
            </a:extLst>
          </p:cNvPr>
          <p:cNvSpPr>
            <a:spLocks noGrp="1"/>
          </p:cNvSpPr>
          <p:nvPr/>
        </p:nvSpPr>
        <p:spPr>
          <a:xfrm>
            <a:off x="838200" y="2552700"/>
            <a:ext cx="1562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01 · CASE</a:t>
            </a:r>
          </a:p>
        </p:txBody>
      </p:sp>
      <p:sp>
        <p:nvSpPr>
          <p:cNvPr id="17" name="harness-stage-title-0">
            <a:extLst>
              <a:ext uri="{FF2B5EF4-FFF2-40B4-BE49-F238E27FC236}">
                <a16:creationId xmlns:a16="http://schemas.microsoft.com/office/drawing/2014/main" id="{4A54F30B-B061-4286-B2E9-F29773BE45EE}"/>
              </a:ext>
            </a:extLst>
          </p:cNvPr>
          <p:cNvSpPr>
            <a:spLocks noGrp="1"/>
          </p:cNvSpPr>
          <p:nvPr/>
        </p:nvSpPr>
        <p:spPr>
          <a:xfrm>
            <a:off x="838200" y="2876550"/>
            <a:ext cx="156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AFGRÆNS
CASEN</a:t>
            </a:r>
          </a:p>
        </p:txBody>
      </p:sp>
      <p:sp>
        <p:nvSpPr>
          <p:cNvPr id="18" name="harness-stage-body-0">
            <a:extLst>
              <a:ext uri="{FF2B5EF4-FFF2-40B4-BE49-F238E27FC236}">
                <a16:creationId xmlns:a16="http://schemas.microsoft.com/office/drawing/2014/main" id="{587E00E9-C7AD-47FF-AF52-5ED40F7F4B89}"/>
              </a:ext>
            </a:extLst>
          </p:cNvPr>
          <p:cNvSpPr>
            <a:spLocks noGrp="1"/>
          </p:cNvSpPr>
          <p:nvPr/>
        </p:nvSpPr>
        <p:spPr>
          <a:xfrm>
            <a:off x="838200" y="3409950"/>
            <a:ext cx="1562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Ejer · mål</a:t>
            </a:r>
          </a:p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syntetiske data</a:t>
            </a:r>
          </a:p>
        </p:txBody>
      </p:sp>
      <p:sp>
        <p:nvSpPr>
          <p:cNvPr id="19" name="harness-stage-1">
            <a:extLst>
              <a:ext uri="{FF2B5EF4-FFF2-40B4-BE49-F238E27FC236}">
                <a16:creationId xmlns:a16="http://schemas.microsoft.com/office/drawing/2014/main" id="{A93341CD-DF30-47D9-8C22-11EEDB9586A3}"/>
              </a:ext>
            </a:extLst>
          </p:cNvPr>
          <p:cNvSpPr>
            <a:spLocks noGrp="1"/>
          </p:cNvSpPr>
          <p:nvPr/>
        </p:nvSpPr>
        <p:spPr>
          <a:xfrm>
            <a:off x="2876550" y="2381250"/>
            <a:ext cx="1866900" cy="167640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3157D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harness-stage-num-1">
            <a:extLst>
              <a:ext uri="{FF2B5EF4-FFF2-40B4-BE49-F238E27FC236}">
                <a16:creationId xmlns:a16="http://schemas.microsoft.com/office/drawing/2014/main" id="{5AFC52FB-3E7C-4847-8651-89281BCBC4BB}"/>
              </a:ext>
            </a:extLst>
          </p:cNvPr>
          <p:cNvSpPr>
            <a:spLocks noGrp="1"/>
          </p:cNvSpPr>
          <p:nvPr/>
        </p:nvSpPr>
        <p:spPr>
          <a:xfrm>
            <a:off x="3028950" y="2552700"/>
            <a:ext cx="1562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02 · BYG</a:t>
            </a:r>
          </a:p>
        </p:txBody>
      </p:sp>
      <p:sp>
        <p:nvSpPr>
          <p:cNvPr id="21" name="harness-stage-title-1">
            <a:extLst>
              <a:ext uri="{FF2B5EF4-FFF2-40B4-BE49-F238E27FC236}">
                <a16:creationId xmlns:a16="http://schemas.microsoft.com/office/drawing/2014/main" id="{3D42CFE0-3101-4FC9-9780-401C375FE262}"/>
              </a:ext>
            </a:extLst>
          </p:cNvPr>
          <p:cNvSpPr>
            <a:spLocks noGrp="1"/>
          </p:cNvSpPr>
          <p:nvPr/>
        </p:nvSpPr>
        <p:spPr>
          <a:xfrm>
            <a:off x="3028950" y="2876550"/>
            <a:ext cx="156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BYG
AGENTEN</a:t>
            </a:r>
          </a:p>
        </p:txBody>
      </p:sp>
      <p:sp>
        <p:nvSpPr>
          <p:cNvPr id="22" name="harness-stage-body-1">
            <a:extLst>
              <a:ext uri="{FF2B5EF4-FFF2-40B4-BE49-F238E27FC236}">
                <a16:creationId xmlns:a16="http://schemas.microsoft.com/office/drawing/2014/main" id="{295C5B76-26CE-4E6C-BB9A-3A6143A7A1FF}"/>
              </a:ext>
            </a:extLst>
          </p:cNvPr>
          <p:cNvSpPr>
            <a:spLocks noGrp="1"/>
          </p:cNvSpPr>
          <p:nvPr/>
        </p:nvSpPr>
        <p:spPr>
          <a:xfrm>
            <a:off x="3028950" y="3409950"/>
            <a:ext cx="1562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Corti · Gefion</a:t>
            </a:r>
          </a:p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Promte · skabelon</a:t>
            </a:r>
          </a:p>
        </p:txBody>
      </p:sp>
      <p:sp>
        <p:nvSpPr>
          <p:cNvPr id="23" name="harness-stage-2">
            <a:extLst>
              <a:ext uri="{FF2B5EF4-FFF2-40B4-BE49-F238E27FC236}">
                <a16:creationId xmlns:a16="http://schemas.microsoft.com/office/drawing/2014/main" id="{86EF5718-C90B-4094-B36E-CEB31B451298}"/>
              </a:ext>
            </a:extLst>
          </p:cNvPr>
          <p:cNvSpPr>
            <a:spLocks noGrp="1"/>
          </p:cNvSpPr>
          <p:nvPr/>
        </p:nvSpPr>
        <p:spPr>
          <a:xfrm>
            <a:off x="5067300" y="2381250"/>
            <a:ext cx="1866900" cy="167640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3157D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4" name="harness-stage-num-2">
            <a:extLst>
              <a:ext uri="{FF2B5EF4-FFF2-40B4-BE49-F238E27FC236}">
                <a16:creationId xmlns:a16="http://schemas.microsoft.com/office/drawing/2014/main" id="{6B8B3C8B-BF83-4017-8EA8-9641A9ACDF03}"/>
              </a:ext>
            </a:extLst>
          </p:cNvPr>
          <p:cNvSpPr>
            <a:spLocks noGrp="1"/>
          </p:cNvSpPr>
          <p:nvPr/>
        </p:nvSpPr>
        <p:spPr>
          <a:xfrm>
            <a:off x="5219700" y="2552700"/>
            <a:ext cx="1562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03 · ANGRIB</a:t>
            </a:r>
          </a:p>
        </p:txBody>
      </p:sp>
      <p:sp>
        <p:nvSpPr>
          <p:cNvPr id="25" name="harness-stage-title-2">
            <a:extLst>
              <a:ext uri="{FF2B5EF4-FFF2-40B4-BE49-F238E27FC236}">
                <a16:creationId xmlns:a16="http://schemas.microsoft.com/office/drawing/2014/main" id="{25A63C2C-35AB-429B-A0CC-403CA8F545B7}"/>
              </a:ext>
            </a:extLst>
          </p:cNvPr>
          <p:cNvSpPr>
            <a:spLocks noGrp="1"/>
          </p:cNvSpPr>
          <p:nvPr/>
        </p:nvSpPr>
        <p:spPr>
          <a:xfrm>
            <a:off x="5219700" y="2876550"/>
            <a:ext cx="156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
GRÆNSER</a:t>
            </a:r>
          </a:p>
        </p:txBody>
      </p:sp>
      <p:sp>
        <p:nvSpPr>
          <p:cNvPr id="26" name="harness-stage-body-2">
            <a:extLst>
              <a:ext uri="{FF2B5EF4-FFF2-40B4-BE49-F238E27FC236}">
                <a16:creationId xmlns:a16="http://schemas.microsoft.com/office/drawing/2014/main" id="{66D23C21-1B28-49F9-AF75-5FF36A9CA852}"/>
              </a:ext>
            </a:extLst>
          </p:cNvPr>
          <p:cNvSpPr>
            <a:spLocks noGrp="1"/>
          </p:cNvSpPr>
          <p:nvPr/>
        </p:nvSpPr>
        <p:spPr>
          <a:xfrm>
            <a:off x="5219700" y="3409950"/>
            <a:ext cx="1562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Data · prompt</a:t>
            </a:r>
          </a:p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værktøjer · adgang</a:t>
            </a:r>
          </a:p>
        </p:txBody>
      </p:sp>
      <p:sp>
        <p:nvSpPr>
          <p:cNvPr id="27" name="harness-stage-3">
            <a:extLst>
              <a:ext uri="{FF2B5EF4-FFF2-40B4-BE49-F238E27FC236}">
                <a16:creationId xmlns:a16="http://schemas.microsoft.com/office/drawing/2014/main" id="{2796BC7A-2835-4208-9766-E5A271F803C4}"/>
              </a:ext>
            </a:extLst>
          </p:cNvPr>
          <p:cNvSpPr>
            <a:spLocks noGrp="1"/>
          </p:cNvSpPr>
          <p:nvPr/>
        </p:nvSpPr>
        <p:spPr>
          <a:xfrm>
            <a:off x="7258050" y="2381250"/>
            <a:ext cx="1866900" cy="16764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8" name="harness-stage-num-3">
            <a:extLst>
              <a:ext uri="{FF2B5EF4-FFF2-40B4-BE49-F238E27FC236}">
                <a16:creationId xmlns:a16="http://schemas.microsoft.com/office/drawing/2014/main" id="{9CA51E59-7402-485C-83F0-394C423EFE27}"/>
              </a:ext>
            </a:extLst>
          </p:cNvPr>
          <p:cNvSpPr>
            <a:spLocks noGrp="1"/>
          </p:cNvSpPr>
          <p:nvPr/>
        </p:nvSpPr>
        <p:spPr>
          <a:xfrm>
            <a:off x="7410450" y="2552700"/>
            <a:ext cx="1562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04 · FORBEDR</a:t>
            </a:r>
          </a:p>
        </p:txBody>
      </p:sp>
      <p:sp>
        <p:nvSpPr>
          <p:cNvPr id="29" name="harness-stage-title-3">
            <a:extLst>
              <a:ext uri="{FF2B5EF4-FFF2-40B4-BE49-F238E27FC236}">
                <a16:creationId xmlns:a16="http://schemas.microsoft.com/office/drawing/2014/main" id="{6375A07B-E635-409A-B286-51B29DB56E7D}"/>
              </a:ext>
            </a:extLst>
          </p:cNvPr>
          <p:cNvSpPr>
            <a:spLocks noGrp="1"/>
          </p:cNvSpPr>
          <p:nvPr/>
        </p:nvSpPr>
        <p:spPr>
          <a:xfrm>
            <a:off x="7410450" y="2876550"/>
            <a:ext cx="156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RET
HARNESSET</a:t>
            </a:r>
          </a:p>
        </p:txBody>
      </p:sp>
      <p:sp>
        <p:nvSpPr>
          <p:cNvPr id="30" name="harness-stage-body-3">
            <a:extLst>
              <a:ext uri="{FF2B5EF4-FFF2-40B4-BE49-F238E27FC236}">
                <a16:creationId xmlns:a16="http://schemas.microsoft.com/office/drawing/2014/main" id="{F6F01CE0-029E-40E9-BF53-C58B0FF5187B}"/>
              </a:ext>
            </a:extLst>
          </p:cNvPr>
          <p:cNvSpPr>
            <a:spLocks noGrp="1"/>
          </p:cNvSpPr>
          <p:nvPr/>
        </p:nvSpPr>
        <p:spPr>
          <a:xfrm>
            <a:off x="7410450" y="3409950"/>
            <a:ext cx="1562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Stop · godkendelse</a:t>
            </a:r>
          </a:p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log · fallback</a:t>
            </a:r>
          </a:p>
        </p:txBody>
      </p:sp>
      <p:sp>
        <p:nvSpPr>
          <p:cNvPr id="31" name="harness-stage-4">
            <a:extLst>
              <a:ext uri="{FF2B5EF4-FFF2-40B4-BE49-F238E27FC236}">
                <a16:creationId xmlns:a16="http://schemas.microsoft.com/office/drawing/2014/main" id="{52FF9567-559C-4CE9-8B53-30C3CDB3D51C}"/>
              </a:ext>
            </a:extLst>
          </p:cNvPr>
          <p:cNvSpPr>
            <a:spLocks noGrp="1"/>
          </p:cNvSpPr>
          <p:nvPr/>
        </p:nvSpPr>
        <p:spPr>
          <a:xfrm>
            <a:off x="9448800" y="2381250"/>
            <a:ext cx="1866900" cy="167640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harness-stage-num-4">
            <a:extLst>
              <a:ext uri="{FF2B5EF4-FFF2-40B4-BE49-F238E27FC236}">
                <a16:creationId xmlns:a16="http://schemas.microsoft.com/office/drawing/2014/main" id="{6834D9F3-CCBA-4777-8C41-9AEA4A7F5701}"/>
              </a:ext>
            </a:extLst>
          </p:cNvPr>
          <p:cNvSpPr>
            <a:spLocks noGrp="1"/>
          </p:cNvSpPr>
          <p:nvPr/>
        </p:nvSpPr>
        <p:spPr>
          <a:xfrm>
            <a:off x="9601200" y="2552700"/>
            <a:ext cx="1562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05 · BEVIS</a:t>
            </a:r>
          </a:p>
        </p:txBody>
      </p:sp>
      <p:sp>
        <p:nvSpPr>
          <p:cNvPr id="33" name="harness-stage-title-4">
            <a:extLst>
              <a:ext uri="{FF2B5EF4-FFF2-40B4-BE49-F238E27FC236}">
                <a16:creationId xmlns:a16="http://schemas.microsoft.com/office/drawing/2014/main" id="{AC16A665-1948-412B-BF9B-5D9BA7AC51F2}"/>
              </a:ext>
            </a:extLst>
          </p:cNvPr>
          <p:cNvSpPr>
            <a:spLocks noGrp="1"/>
          </p:cNvSpPr>
          <p:nvPr/>
        </p:nvSpPr>
        <p:spPr>
          <a:xfrm>
            <a:off x="9601200" y="2876550"/>
            <a:ext cx="156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VIS
RESULTAT</a:t>
            </a:r>
          </a:p>
        </p:txBody>
      </p:sp>
      <p:sp>
        <p:nvSpPr>
          <p:cNvPr id="34" name="harness-stage-body-4">
            <a:extLst>
              <a:ext uri="{FF2B5EF4-FFF2-40B4-BE49-F238E27FC236}">
                <a16:creationId xmlns:a16="http://schemas.microsoft.com/office/drawing/2014/main" id="{FF831200-A3F3-4CD9-8809-84B7B2832E7F}"/>
              </a:ext>
            </a:extLst>
          </p:cNvPr>
          <p:cNvSpPr>
            <a:spLocks noGrp="1"/>
          </p:cNvSpPr>
          <p:nvPr/>
        </p:nvSpPr>
        <p:spPr>
          <a:xfrm>
            <a:off x="9601200" y="3409950"/>
            <a:ext cx="1562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Værdi · sporbarhed</a:t>
            </a:r>
          </a:p>
          <a:p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overtagelse</a:t>
            </a:r>
          </a:p>
        </p:txBody>
      </p:sp>
      <p:sp>
        <p:nvSpPr>
          <p:cNvPr id="35" name="harness-policy-rail">
            <a:extLst>
              <a:ext uri="{FF2B5EF4-FFF2-40B4-BE49-F238E27FC236}">
                <a16:creationId xmlns:a16="http://schemas.microsoft.com/office/drawing/2014/main" id="{34C88528-1392-40AB-9143-DABA33F87B45}"/>
              </a:ext>
            </a:extLst>
          </p:cNvPr>
          <p:cNvSpPr>
            <a:spLocks noGrp="1"/>
          </p:cNvSpPr>
          <p:nvPr/>
        </p:nvSpPr>
        <p:spPr>
          <a:xfrm>
            <a:off x="685800" y="4324350"/>
            <a:ext cx="10820400" cy="74295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3157D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6" name="harness-policy-text">
            <a:extLst>
              <a:ext uri="{FF2B5EF4-FFF2-40B4-BE49-F238E27FC236}">
                <a16:creationId xmlns:a16="http://schemas.microsoft.com/office/drawing/2014/main" id="{80B6B308-001C-49CE-9D2C-963124E49875}"/>
              </a:ext>
            </a:extLst>
          </p:cNvPr>
          <p:cNvSpPr>
            <a:spLocks noGrp="1"/>
          </p:cNvSpPr>
          <p:nvPr/>
        </p:nvSpPr>
        <p:spPr>
          <a:xfrm>
            <a:off x="914400" y="4419600"/>
            <a:ext cx="10363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AGENT-HARNESS = SIKKERHEDSSELEN OMKRING AI’EN</a:t>
            </a:r>
          </a:p>
          <a:p>
            <a:pPr algn="ctr">
              <a:buNone/>
              <a:defRPr sz="120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Datafilter · godkendte værktøjer · få rettigheder · menneskelig godkendelse · audit-log · kill switch</a:t>
            </a:r>
          </a:p>
        </p:txBody>
      </p:sp>
      <p:sp>
        <p:nvSpPr>
          <p:cNvPr id="37" name="harness-conclusion">
            <a:extLst>
              <a:ext uri="{FF2B5EF4-FFF2-40B4-BE49-F238E27FC236}">
                <a16:creationId xmlns:a16="http://schemas.microsoft.com/office/drawing/2014/main" id="{99D8F533-A9F7-42BE-B601-FDAD46948158}"/>
              </a:ext>
            </a:extLst>
          </p:cNvPr>
          <p:cNvSpPr>
            <a:spLocks noGrp="1"/>
          </p:cNvSpPr>
          <p:nvPr/>
        </p:nvSpPr>
        <p:spPr>
          <a:xfrm>
            <a:off x="1600200" y="5295900"/>
            <a:ext cx="8991600" cy="628650"/>
          </a:xfrm>
          <a:prstGeom prst="roundRect">
            <a:avLst>
              <a:gd name="adj" fmla="val 0"/>
            </a:avLst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8" name="harness-conclusion-text">
            <a:extLst>
              <a:ext uri="{FF2B5EF4-FFF2-40B4-BE49-F238E27FC236}">
                <a16:creationId xmlns:a16="http://schemas.microsoft.com/office/drawing/2014/main" id="{81C23C8E-B273-491A-93B5-C4BAAAFF85C4}"/>
              </a:ext>
            </a:extLst>
          </p:cNvPr>
          <p:cNvSpPr>
            <a:spLocks noGrp="1"/>
          </p:cNvSpPr>
          <p:nvPr/>
        </p:nvSpPr>
        <p:spPr>
          <a:xfrm>
            <a:off x="1600200" y="5410200"/>
            <a:ext cx="8991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65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Vi tester rammen — ikke kun prototypen.</a:t>
            </a:r>
          </a:p>
        </p:txBody>
      </p:sp>
    </p:spTree>
    <p:extLst>
      <p:ext uri="{BB962C8B-B14F-4D97-AF65-F5344CB8AC3E}">
        <p14:creationId xmlns:p14="http://schemas.microsoft.com/office/powerpoint/2010/main" val="86633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accent-9">
            <a:extLst>
              <a:ext uri="{FF2B5EF4-FFF2-40B4-BE49-F238E27FC236}">
                <a16:creationId xmlns:a16="http://schemas.microsoft.com/office/drawing/2014/main" id="{32E76097-AF1B-4F45-961C-241210969E79}"/>
              </a:ext>
            </a:extLst>
          </p:cNvPr>
          <p:cNvSpPr>
            <a:spLocks noGrp="1"/>
          </p:cNvSpPr>
          <p:nvPr/>
        </p:nvSpPr>
        <p:spPr>
          <a:xfrm>
            <a:off x="609600" y="485775"/>
            <a:ext cx="47625" cy="400050"/>
          </a:xfrm>
          <a:prstGeom prst="rect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" name="kicker-9">
            <a:extLst>
              <a:ext uri="{FF2B5EF4-FFF2-40B4-BE49-F238E27FC236}">
                <a16:creationId xmlns:a16="http://schemas.microsoft.com/office/drawing/2014/main" id="{9E0375BD-19C9-498D-B0FE-F7E68B157679}"/>
              </a:ext>
            </a:extLst>
          </p:cNvPr>
          <p:cNvSpPr>
            <a:spLocks noGrp="1"/>
          </p:cNvSpPr>
          <p:nvPr/>
        </p:nvSpPr>
        <p:spPr>
          <a:xfrm>
            <a:off x="838200" y="43815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HVORFOR SKAL MAN VÆRE MED?</a:t>
            </a:r>
          </a:p>
        </p:txBody>
      </p:sp>
      <p:sp>
        <p:nvSpPr>
          <p:cNvPr id="3" name="title-9">
            <a:extLst>
              <a:ext uri="{FF2B5EF4-FFF2-40B4-BE49-F238E27FC236}">
                <a16:creationId xmlns:a16="http://schemas.microsoft.com/office/drawing/2014/main" id="{02D79EF0-3406-445F-B752-9AA568EFEC85}"/>
              </a:ext>
            </a:extLst>
          </p:cNvPr>
          <p:cNvSpPr>
            <a:spLocks noGrp="1"/>
          </p:cNvSpPr>
          <p:nvPr/>
        </p:nvSpPr>
        <p:spPr>
          <a:xfrm>
            <a:off x="838200" y="647700"/>
            <a:ext cx="10668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Alle deltagere får et konkret udbytte</a:t>
            </a:r>
          </a:p>
        </p:txBody>
      </p:sp>
      <p:sp>
        <p:nvSpPr>
          <p:cNvPr id="4" name="footer-rule-9">
            <a:extLst>
              <a:ext uri="{FF2B5EF4-FFF2-40B4-BE49-F238E27FC236}">
                <a16:creationId xmlns:a16="http://schemas.microsoft.com/office/drawing/2014/main" id="{2521A3C2-A955-44CC-9EA1-0B87304D2982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9728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footer-name-9">
            <a:extLst>
              <a:ext uri="{FF2B5EF4-FFF2-40B4-BE49-F238E27FC236}">
                <a16:creationId xmlns:a16="http://schemas.microsoft.com/office/drawing/2014/main" id="{957BE3DB-8B88-4FCC-BD01-575B0B116BF5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485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OFFENTLIGT AGENT-HARNESS · HACKATHONFORSLAG</a:t>
            </a:r>
          </a:p>
        </p:txBody>
      </p:sp>
      <p:sp>
        <p:nvSpPr>
          <p:cNvPr id="6" name="footer-date-9">
            <a:extLst>
              <a:ext uri="{FF2B5EF4-FFF2-40B4-BE49-F238E27FC236}">
                <a16:creationId xmlns:a16="http://schemas.microsoft.com/office/drawing/2014/main" id="{28B8BB08-BD4B-4C48-9384-95CADB5985B6}"/>
              </a:ext>
            </a:extLst>
          </p:cNvPr>
          <p:cNvSpPr>
            <a:spLocks noGrp="1"/>
          </p:cNvSpPr>
          <p:nvPr/>
        </p:nvSpPr>
        <p:spPr>
          <a:xfrm>
            <a:off x="9667875" y="645795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footer-num-9">
            <a:extLst>
              <a:ext uri="{FF2B5EF4-FFF2-40B4-BE49-F238E27FC236}">
                <a16:creationId xmlns:a16="http://schemas.microsoft.com/office/drawing/2014/main" id="{D6581F11-8A65-42A9-AAA9-1166A5EC6AA9}"/>
              </a:ext>
            </a:extLst>
          </p:cNvPr>
          <p:cNvSpPr>
            <a:spLocks noGrp="1"/>
          </p:cNvSpPr>
          <p:nvPr/>
        </p:nvSpPr>
        <p:spPr>
          <a:xfrm>
            <a:off x="11096625" y="6457950"/>
            <a:ext cx="476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partner-lead">
            <a:extLst>
              <a:ext uri="{FF2B5EF4-FFF2-40B4-BE49-F238E27FC236}">
                <a16:creationId xmlns:a16="http://schemas.microsoft.com/office/drawing/2014/main" id="{E4D888AE-1203-467D-B4DA-E06E46C1CB2A}"/>
              </a:ext>
            </a:extLst>
          </p:cNvPr>
          <p:cNvSpPr>
            <a:spLocks noGrp="1"/>
          </p:cNvSpPr>
          <p:nvPr/>
        </p:nvSpPr>
        <p:spPr>
          <a:xfrm>
            <a:off x="838200" y="1314450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5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Modeller, regnekraft, drift og kommunale behov bliver testet sammen — i stedet for hver for sig.</a:t>
            </a:r>
          </a:p>
        </p:txBody>
      </p:sp>
      <p:sp>
        <p:nvSpPr>
          <p:cNvPr id="9" name="partner-bar-0">
            <a:extLst>
              <a:ext uri="{FF2B5EF4-FFF2-40B4-BE49-F238E27FC236}">
                <a16:creationId xmlns:a16="http://schemas.microsoft.com/office/drawing/2014/main" id="{252D4A01-FF31-4C2E-8A12-9B4C8FD176F8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2286000" cy="28575"/>
          </a:xfrm>
          <a:prstGeom prst="rect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partner-name-0">
            <a:extLst>
              <a:ext uri="{FF2B5EF4-FFF2-40B4-BE49-F238E27FC236}">
                <a16:creationId xmlns:a16="http://schemas.microsoft.com/office/drawing/2014/main" id="{231C2F50-D5A0-4586-B113-B8BE96EFCA9A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CORTI</a:t>
            </a:r>
          </a:p>
        </p:txBody>
      </p:sp>
      <p:sp>
        <p:nvSpPr>
          <p:cNvPr id="11" name="partner-role-0">
            <a:extLst>
              <a:ext uri="{FF2B5EF4-FFF2-40B4-BE49-F238E27FC236}">
                <a16:creationId xmlns:a16="http://schemas.microsoft.com/office/drawing/2014/main" id="{A90224F7-C8B9-4C5F-AF8F-80DF6DCBB06E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Offentlige krav i praksis</a:t>
            </a:r>
          </a:p>
        </p:txBody>
      </p:sp>
      <p:sp>
        <p:nvSpPr>
          <p:cNvPr id="12" name="partner-0-0-dot">
            <a:extLst>
              <a:ext uri="{FF2B5EF4-FFF2-40B4-BE49-F238E27FC236}">
                <a16:creationId xmlns:a16="http://schemas.microsoft.com/office/drawing/2014/main" id="{8F79800B-5C8D-41E9-B691-7FC1929AFD25}"/>
              </a:ext>
            </a:extLst>
          </p:cNvPr>
          <p:cNvSpPr>
            <a:spLocks noGrp="1"/>
          </p:cNvSpPr>
          <p:nvPr/>
        </p:nvSpPr>
        <p:spPr>
          <a:xfrm>
            <a:off x="609600" y="3762375"/>
            <a:ext cx="76200" cy="76200"/>
          </a:xfrm>
          <a:prstGeom prst="ellipse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partner-0-0-text">
            <a:extLst>
              <a:ext uri="{FF2B5EF4-FFF2-40B4-BE49-F238E27FC236}">
                <a16:creationId xmlns:a16="http://schemas.microsoft.com/office/drawing/2014/main" id="{FD97A5C8-0B54-4530-8549-F156C1F11FAB}"/>
              </a:ext>
            </a:extLst>
          </p:cNvPr>
          <p:cNvSpPr>
            <a:spLocks noGrp="1"/>
          </p:cNvSpPr>
          <p:nvPr/>
        </p:nvSpPr>
        <p:spPr>
          <a:xfrm>
            <a:off x="800100" y="36957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Se modeller i reel anvendelse</a:t>
            </a:r>
          </a:p>
        </p:txBody>
      </p:sp>
      <p:sp>
        <p:nvSpPr>
          <p:cNvPr id="14" name="partner-0-1-dot">
            <a:extLst>
              <a:ext uri="{FF2B5EF4-FFF2-40B4-BE49-F238E27FC236}">
                <a16:creationId xmlns:a16="http://schemas.microsoft.com/office/drawing/2014/main" id="{FA222A36-ADE1-406B-BB71-BD08DD0CC6D3}"/>
              </a:ext>
            </a:extLst>
          </p:cNvPr>
          <p:cNvSpPr>
            <a:spLocks noGrp="1"/>
          </p:cNvSpPr>
          <p:nvPr/>
        </p:nvSpPr>
        <p:spPr>
          <a:xfrm>
            <a:off x="609600" y="4352925"/>
            <a:ext cx="76200" cy="76200"/>
          </a:xfrm>
          <a:prstGeom prst="ellipse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partner-0-1-text">
            <a:extLst>
              <a:ext uri="{FF2B5EF4-FFF2-40B4-BE49-F238E27FC236}">
                <a16:creationId xmlns:a16="http://schemas.microsoft.com/office/drawing/2014/main" id="{1C358DF3-6D25-48CB-B467-93CEAB982A72}"/>
              </a:ext>
            </a:extLst>
          </p:cNvPr>
          <p:cNvSpPr>
            <a:spLocks noGrp="1"/>
          </p:cNvSpPr>
          <p:nvPr/>
        </p:nvSpPr>
        <p:spPr>
          <a:xfrm>
            <a:off x="800100" y="428625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Få krav til kontrol og sporbarhed</a:t>
            </a:r>
          </a:p>
        </p:txBody>
      </p:sp>
      <p:sp>
        <p:nvSpPr>
          <p:cNvPr id="16" name="partner-0-2-dot">
            <a:extLst>
              <a:ext uri="{FF2B5EF4-FFF2-40B4-BE49-F238E27FC236}">
                <a16:creationId xmlns:a16="http://schemas.microsoft.com/office/drawing/2014/main" id="{9F286BA0-5244-4849-81D4-F2C4AB0DB939}"/>
              </a:ext>
            </a:extLst>
          </p:cNvPr>
          <p:cNvSpPr>
            <a:spLocks noGrp="1"/>
          </p:cNvSpPr>
          <p:nvPr/>
        </p:nvSpPr>
        <p:spPr>
          <a:xfrm>
            <a:off x="609600" y="4943475"/>
            <a:ext cx="76200" cy="76200"/>
          </a:xfrm>
          <a:prstGeom prst="ellipse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partner-0-2-text">
            <a:extLst>
              <a:ext uri="{FF2B5EF4-FFF2-40B4-BE49-F238E27FC236}">
                <a16:creationId xmlns:a16="http://schemas.microsoft.com/office/drawing/2014/main" id="{26A9CC6C-AA60-46AB-9AA0-93962F48F9A4}"/>
              </a:ext>
            </a:extLst>
          </p:cNvPr>
          <p:cNvSpPr>
            <a:spLocks noGrp="1"/>
          </p:cNvSpPr>
          <p:nvPr/>
        </p:nvSpPr>
        <p:spPr>
          <a:xfrm>
            <a:off x="800100" y="48768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Skab en vej til flere kommuner</a:t>
            </a:r>
          </a:p>
        </p:txBody>
      </p:sp>
      <p:sp>
        <p:nvSpPr>
          <p:cNvPr id="18" name="partner-sep-1">
            <a:extLst>
              <a:ext uri="{FF2B5EF4-FFF2-40B4-BE49-F238E27FC236}">
                <a16:creationId xmlns:a16="http://schemas.microsoft.com/office/drawing/2014/main" id="{3C4DA88C-D010-448B-8F41-483A0B6A96EB}"/>
              </a:ext>
            </a:extLst>
          </p:cNvPr>
          <p:cNvSpPr>
            <a:spLocks noGrp="1"/>
          </p:cNvSpPr>
          <p:nvPr/>
        </p:nvSpPr>
        <p:spPr>
          <a:xfrm>
            <a:off x="3124200" y="1924050"/>
            <a:ext cx="0" cy="360045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partner-bar-1">
            <a:extLst>
              <a:ext uri="{FF2B5EF4-FFF2-40B4-BE49-F238E27FC236}">
                <a16:creationId xmlns:a16="http://schemas.microsoft.com/office/drawing/2014/main" id="{FDC37545-C34C-475D-9EE6-43829311DBCF}"/>
              </a:ext>
            </a:extLst>
          </p:cNvPr>
          <p:cNvSpPr>
            <a:spLocks noGrp="1"/>
          </p:cNvSpPr>
          <p:nvPr/>
        </p:nvSpPr>
        <p:spPr>
          <a:xfrm>
            <a:off x="3352800" y="1924050"/>
            <a:ext cx="2286000" cy="28575"/>
          </a:xfrm>
          <a:prstGeom prst="rect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partner-name-1">
            <a:extLst>
              <a:ext uri="{FF2B5EF4-FFF2-40B4-BE49-F238E27FC236}">
                <a16:creationId xmlns:a16="http://schemas.microsoft.com/office/drawing/2014/main" id="{52257E99-DE8C-4F6D-8D39-2A0AE00E3C09}"/>
              </a:ext>
            </a:extLst>
          </p:cNvPr>
          <p:cNvSpPr>
            <a:spLocks noGrp="1"/>
          </p:cNvSpPr>
          <p:nvPr/>
        </p:nvSpPr>
        <p:spPr>
          <a:xfrm>
            <a:off x="3352800" y="224790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DCAI / GEFION</a:t>
            </a:r>
          </a:p>
        </p:txBody>
      </p:sp>
      <p:sp>
        <p:nvSpPr>
          <p:cNvPr id="21" name="partner-role-1">
            <a:extLst>
              <a:ext uri="{FF2B5EF4-FFF2-40B4-BE49-F238E27FC236}">
                <a16:creationId xmlns:a16="http://schemas.microsoft.com/office/drawing/2014/main" id="{23AF5F73-399B-466C-ABB3-3E4A4DCA4127}"/>
              </a:ext>
            </a:extLst>
          </p:cNvPr>
          <p:cNvSpPr>
            <a:spLocks noGrp="1"/>
          </p:cNvSpPr>
          <p:nvPr/>
        </p:nvSpPr>
        <p:spPr>
          <a:xfrm>
            <a:off x="3352800" y="2857500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Dansk AI i kontrolleret brug</a:t>
            </a:r>
          </a:p>
        </p:txBody>
      </p:sp>
      <p:sp>
        <p:nvSpPr>
          <p:cNvPr id="22" name="partner-1-0-dot">
            <a:extLst>
              <a:ext uri="{FF2B5EF4-FFF2-40B4-BE49-F238E27FC236}">
                <a16:creationId xmlns:a16="http://schemas.microsoft.com/office/drawing/2014/main" id="{4FEA333B-94DF-4149-8C09-A068FD47CB94}"/>
              </a:ext>
            </a:extLst>
          </p:cNvPr>
          <p:cNvSpPr>
            <a:spLocks noGrp="1"/>
          </p:cNvSpPr>
          <p:nvPr/>
        </p:nvSpPr>
        <p:spPr>
          <a:xfrm>
            <a:off x="3352800" y="376237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3" name="partner-1-0-text">
            <a:extLst>
              <a:ext uri="{FF2B5EF4-FFF2-40B4-BE49-F238E27FC236}">
                <a16:creationId xmlns:a16="http://schemas.microsoft.com/office/drawing/2014/main" id="{95E7A9C4-0DA5-4F4A-9491-21AAD7CEE07D}"/>
              </a:ext>
            </a:extLst>
          </p:cNvPr>
          <p:cNvSpPr>
            <a:spLocks noGrp="1"/>
          </p:cNvSpPr>
          <p:nvPr/>
        </p:nvSpPr>
        <p:spPr>
          <a:xfrm>
            <a:off x="3543300" y="36957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Afprøv kapacitet på reelle behov</a:t>
            </a:r>
          </a:p>
        </p:txBody>
      </p:sp>
      <p:sp>
        <p:nvSpPr>
          <p:cNvPr id="24" name="partner-1-1-dot">
            <a:extLst>
              <a:ext uri="{FF2B5EF4-FFF2-40B4-BE49-F238E27FC236}">
                <a16:creationId xmlns:a16="http://schemas.microsoft.com/office/drawing/2014/main" id="{5A606FEB-EEB1-46D6-B522-A274C4C8834A}"/>
              </a:ext>
            </a:extLst>
          </p:cNvPr>
          <p:cNvSpPr>
            <a:spLocks noGrp="1"/>
          </p:cNvSpPr>
          <p:nvPr/>
        </p:nvSpPr>
        <p:spPr>
          <a:xfrm>
            <a:off x="3352800" y="435292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5" name="partner-1-1-text">
            <a:extLst>
              <a:ext uri="{FF2B5EF4-FFF2-40B4-BE49-F238E27FC236}">
                <a16:creationId xmlns:a16="http://schemas.microsoft.com/office/drawing/2014/main" id="{5875C023-9E58-4F52-9419-511E4833C43A}"/>
              </a:ext>
            </a:extLst>
          </p:cNvPr>
          <p:cNvSpPr>
            <a:spLocks noGrp="1"/>
          </p:cNvSpPr>
          <p:nvPr/>
        </p:nvSpPr>
        <p:spPr>
          <a:xfrm>
            <a:off x="3543300" y="428625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Dokumentér drift og sikkerhed</a:t>
            </a:r>
          </a:p>
        </p:txBody>
      </p:sp>
      <p:sp>
        <p:nvSpPr>
          <p:cNvPr id="26" name="partner-1-2-dot">
            <a:extLst>
              <a:ext uri="{FF2B5EF4-FFF2-40B4-BE49-F238E27FC236}">
                <a16:creationId xmlns:a16="http://schemas.microsoft.com/office/drawing/2014/main" id="{27510C57-7BD4-419C-836B-DD94EFC57B5F}"/>
              </a:ext>
            </a:extLst>
          </p:cNvPr>
          <p:cNvSpPr>
            <a:spLocks noGrp="1"/>
          </p:cNvSpPr>
          <p:nvPr/>
        </p:nvSpPr>
        <p:spPr>
          <a:xfrm>
            <a:off x="3352800" y="494347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partner-1-2-text">
            <a:extLst>
              <a:ext uri="{FF2B5EF4-FFF2-40B4-BE49-F238E27FC236}">
                <a16:creationId xmlns:a16="http://schemas.microsoft.com/office/drawing/2014/main" id="{679B2B91-819B-453C-B4CE-CFF1E54E1C03}"/>
              </a:ext>
            </a:extLst>
          </p:cNvPr>
          <p:cNvSpPr>
            <a:spLocks noGrp="1"/>
          </p:cNvSpPr>
          <p:nvPr/>
        </p:nvSpPr>
        <p:spPr>
          <a:xfrm>
            <a:off x="3543300" y="48768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Skab en reference for skalering</a:t>
            </a:r>
          </a:p>
        </p:txBody>
      </p:sp>
      <p:sp>
        <p:nvSpPr>
          <p:cNvPr id="28" name="partner-sep-2">
            <a:extLst>
              <a:ext uri="{FF2B5EF4-FFF2-40B4-BE49-F238E27FC236}">
                <a16:creationId xmlns:a16="http://schemas.microsoft.com/office/drawing/2014/main" id="{3F2DD74F-0FEE-4945-95FE-38443FAD03CB}"/>
              </a:ext>
            </a:extLst>
          </p:cNvPr>
          <p:cNvSpPr>
            <a:spLocks noGrp="1"/>
          </p:cNvSpPr>
          <p:nvPr/>
        </p:nvSpPr>
        <p:spPr>
          <a:xfrm>
            <a:off x="5867400" y="1924050"/>
            <a:ext cx="0" cy="360045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9" name="partner-bar-2">
            <a:extLst>
              <a:ext uri="{FF2B5EF4-FFF2-40B4-BE49-F238E27FC236}">
                <a16:creationId xmlns:a16="http://schemas.microsoft.com/office/drawing/2014/main" id="{2D999E60-8D87-45DB-B327-69564246E771}"/>
              </a:ext>
            </a:extLst>
          </p:cNvPr>
          <p:cNvSpPr>
            <a:spLocks noGrp="1"/>
          </p:cNvSpPr>
          <p:nvPr/>
        </p:nvSpPr>
        <p:spPr>
          <a:xfrm>
            <a:off x="6096000" y="1924050"/>
            <a:ext cx="2286000" cy="28575"/>
          </a:xfrm>
          <a:prstGeom prst="rect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0" name="partner-name-2">
            <a:extLst>
              <a:ext uri="{FF2B5EF4-FFF2-40B4-BE49-F238E27FC236}">
                <a16:creationId xmlns:a16="http://schemas.microsoft.com/office/drawing/2014/main" id="{8B4A1E09-9095-4DE7-B14D-75880A18C2F2}"/>
              </a:ext>
            </a:extLst>
          </p:cNvPr>
          <p:cNvSpPr>
            <a:spLocks noGrp="1"/>
          </p:cNvSpPr>
          <p:nvPr/>
        </p:nvSpPr>
        <p:spPr>
          <a:xfrm>
            <a:off x="6096000" y="224790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PROMTE</a:t>
            </a:r>
          </a:p>
        </p:txBody>
      </p:sp>
      <p:sp>
        <p:nvSpPr>
          <p:cNvPr id="31" name="partner-role-2">
            <a:extLst>
              <a:ext uri="{FF2B5EF4-FFF2-40B4-BE49-F238E27FC236}">
                <a16:creationId xmlns:a16="http://schemas.microsoft.com/office/drawing/2014/main" id="{0056DD6D-64E4-41CA-BFAE-17D801492809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Fra prototype til drift</a:t>
            </a:r>
          </a:p>
        </p:txBody>
      </p:sp>
      <p:sp>
        <p:nvSpPr>
          <p:cNvPr id="32" name="partner-2-0-dot">
            <a:extLst>
              <a:ext uri="{FF2B5EF4-FFF2-40B4-BE49-F238E27FC236}">
                <a16:creationId xmlns:a16="http://schemas.microsoft.com/office/drawing/2014/main" id="{E94C090A-6B6A-4E56-B37C-5325890D17BF}"/>
              </a:ext>
            </a:extLst>
          </p:cNvPr>
          <p:cNvSpPr>
            <a:spLocks noGrp="1"/>
          </p:cNvSpPr>
          <p:nvPr/>
        </p:nvSpPr>
        <p:spPr>
          <a:xfrm>
            <a:off x="6096000" y="376237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3" name="partner-2-0-text">
            <a:extLst>
              <a:ext uri="{FF2B5EF4-FFF2-40B4-BE49-F238E27FC236}">
                <a16:creationId xmlns:a16="http://schemas.microsoft.com/office/drawing/2014/main" id="{0A1C785A-E1E9-4A38-8E83-55CB1F876D85}"/>
              </a:ext>
            </a:extLst>
          </p:cNvPr>
          <p:cNvSpPr>
            <a:spLocks noGrp="1"/>
          </p:cNvSpPr>
          <p:nvPr/>
        </p:nvSpPr>
        <p:spPr>
          <a:xfrm>
            <a:off x="6286500" y="36957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 release- og stopregler</a:t>
            </a:r>
          </a:p>
        </p:txBody>
      </p:sp>
      <p:sp>
        <p:nvSpPr>
          <p:cNvPr id="34" name="partner-2-1-dot">
            <a:extLst>
              <a:ext uri="{FF2B5EF4-FFF2-40B4-BE49-F238E27FC236}">
                <a16:creationId xmlns:a16="http://schemas.microsoft.com/office/drawing/2014/main" id="{E706C780-9016-4E1B-BD7A-DA56AC1EBAE1}"/>
              </a:ext>
            </a:extLst>
          </p:cNvPr>
          <p:cNvSpPr>
            <a:spLocks noGrp="1"/>
          </p:cNvSpPr>
          <p:nvPr/>
        </p:nvSpPr>
        <p:spPr>
          <a:xfrm>
            <a:off x="6096000" y="435292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5" name="partner-2-1-text">
            <a:extLst>
              <a:ext uri="{FF2B5EF4-FFF2-40B4-BE49-F238E27FC236}">
                <a16:creationId xmlns:a16="http://schemas.microsoft.com/office/drawing/2014/main" id="{0B10F443-5CA4-4A34-9F8A-93AE1F448FD1}"/>
              </a:ext>
            </a:extLst>
          </p:cNvPr>
          <p:cNvSpPr>
            <a:spLocks noGrp="1"/>
          </p:cNvSpPr>
          <p:nvPr/>
        </p:nvSpPr>
        <p:spPr>
          <a:xfrm>
            <a:off x="6286500" y="428625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Få færre specialløsninger</a:t>
            </a:r>
          </a:p>
        </p:txBody>
      </p:sp>
      <p:sp>
        <p:nvSpPr>
          <p:cNvPr id="36" name="partner-2-2-dot">
            <a:extLst>
              <a:ext uri="{FF2B5EF4-FFF2-40B4-BE49-F238E27FC236}">
                <a16:creationId xmlns:a16="http://schemas.microsoft.com/office/drawing/2014/main" id="{5CCCBF13-8245-4733-8FA7-BACF5C9B4562}"/>
              </a:ext>
            </a:extLst>
          </p:cNvPr>
          <p:cNvSpPr>
            <a:spLocks noGrp="1"/>
          </p:cNvSpPr>
          <p:nvPr/>
        </p:nvSpPr>
        <p:spPr>
          <a:xfrm>
            <a:off x="6096000" y="494347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7" name="partner-2-2-text">
            <a:extLst>
              <a:ext uri="{FF2B5EF4-FFF2-40B4-BE49-F238E27FC236}">
                <a16:creationId xmlns:a16="http://schemas.microsoft.com/office/drawing/2014/main" id="{4EA992F5-5ADC-4D5F-B052-2891BD046F14}"/>
              </a:ext>
            </a:extLst>
          </p:cNvPr>
          <p:cNvSpPr>
            <a:spLocks noGrp="1"/>
          </p:cNvSpPr>
          <p:nvPr/>
        </p:nvSpPr>
        <p:spPr>
          <a:xfrm>
            <a:off x="6286500" y="48768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Synliggør ansvar, drift og pris</a:t>
            </a:r>
          </a:p>
        </p:txBody>
      </p:sp>
      <p:sp>
        <p:nvSpPr>
          <p:cNvPr id="38" name="partner-sep-3">
            <a:extLst>
              <a:ext uri="{FF2B5EF4-FFF2-40B4-BE49-F238E27FC236}">
                <a16:creationId xmlns:a16="http://schemas.microsoft.com/office/drawing/2014/main" id="{DC5F3BBD-5867-45CE-AA30-7454A02CE7AE}"/>
              </a:ext>
            </a:extLst>
          </p:cNvPr>
          <p:cNvSpPr>
            <a:spLocks noGrp="1"/>
          </p:cNvSpPr>
          <p:nvPr/>
        </p:nvSpPr>
        <p:spPr>
          <a:xfrm>
            <a:off x="8610600" y="1924050"/>
            <a:ext cx="0" cy="360045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9" name="partner-bar-3">
            <a:extLst>
              <a:ext uri="{FF2B5EF4-FFF2-40B4-BE49-F238E27FC236}">
                <a16:creationId xmlns:a16="http://schemas.microsoft.com/office/drawing/2014/main" id="{5713AD6D-1F9E-4271-8C4D-3CB7AF252B75}"/>
              </a:ext>
            </a:extLst>
          </p:cNvPr>
          <p:cNvSpPr>
            <a:spLocks noGrp="1"/>
          </p:cNvSpPr>
          <p:nvPr/>
        </p:nvSpPr>
        <p:spPr>
          <a:xfrm>
            <a:off x="8839200" y="1924050"/>
            <a:ext cx="2286000" cy="28575"/>
          </a:xfrm>
          <a:prstGeom prst="rect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0" name="partner-name-3">
            <a:extLst>
              <a:ext uri="{FF2B5EF4-FFF2-40B4-BE49-F238E27FC236}">
                <a16:creationId xmlns:a16="http://schemas.microsoft.com/office/drawing/2014/main" id="{1D1663FC-C22C-4A77-B56F-9556D6DF4B86}"/>
              </a:ext>
            </a:extLst>
          </p:cNvPr>
          <p:cNvSpPr>
            <a:spLocks noGrp="1"/>
          </p:cNvSpPr>
          <p:nvPr/>
        </p:nvSpPr>
        <p:spPr>
          <a:xfrm>
            <a:off x="8839200" y="224790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KALUNDBORG /
KOMMUNER</a:t>
            </a:r>
          </a:p>
        </p:txBody>
      </p:sp>
      <p:sp>
        <p:nvSpPr>
          <p:cNvPr id="41" name="partner-role-3">
            <a:extLst>
              <a:ext uri="{FF2B5EF4-FFF2-40B4-BE49-F238E27FC236}">
                <a16:creationId xmlns:a16="http://schemas.microsoft.com/office/drawing/2014/main" id="{FF24DC3E-7662-4506-B3D0-12951F598C62}"/>
              </a:ext>
            </a:extLst>
          </p:cNvPr>
          <p:cNvSpPr>
            <a:spLocks noGrp="1"/>
          </p:cNvSpPr>
          <p:nvPr/>
        </p:nvSpPr>
        <p:spPr>
          <a:xfrm>
            <a:off x="8839200" y="2857500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Hurtig læring · lavere risiko</a:t>
            </a:r>
          </a:p>
        </p:txBody>
      </p:sp>
      <p:sp>
        <p:nvSpPr>
          <p:cNvPr id="42" name="partner-3-0-dot">
            <a:extLst>
              <a:ext uri="{FF2B5EF4-FFF2-40B4-BE49-F238E27FC236}">
                <a16:creationId xmlns:a16="http://schemas.microsoft.com/office/drawing/2014/main" id="{9AD8A84F-311D-41A6-BE61-7EC74FB84072}"/>
              </a:ext>
            </a:extLst>
          </p:cNvPr>
          <p:cNvSpPr>
            <a:spLocks noGrp="1"/>
          </p:cNvSpPr>
          <p:nvPr/>
        </p:nvSpPr>
        <p:spPr>
          <a:xfrm>
            <a:off x="8839200" y="376237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3" name="partner-3-0-text">
            <a:extLst>
              <a:ext uri="{FF2B5EF4-FFF2-40B4-BE49-F238E27FC236}">
                <a16:creationId xmlns:a16="http://schemas.microsoft.com/office/drawing/2014/main" id="{8532A776-F910-4791-AC3A-2D0F7EF2E279}"/>
              </a:ext>
            </a:extLst>
          </p:cNvPr>
          <p:cNvSpPr>
            <a:spLocks noGrp="1"/>
          </p:cNvSpPr>
          <p:nvPr/>
        </p:nvSpPr>
        <p:spPr>
          <a:xfrm>
            <a:off x="9029700" y="36957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 egne behov sikkert</a:t>
            </a:r>
          </a:p>
        </p:txBody>
      </p:sp>
      <p:sp>
        <p:nvSpPr>
          <p:cNvPr id="44" name="partner-3-1-dot">
            <a:extLst>
              <a:ext uri="{FF2B5EF4-FFF2-40B4-BE49-F238E27FC236}">
                <a16:creationId xmlns:a16="http://schemas.microsoft.com/office/drawing/2014/main" id="{3A2F445E-DE2D-40DB-8F8E-96B7C058A6D7}"/>
              </a:ext>
            </a:extLst>
          </p:cNvPr>
          <p:cNvSpPr>
            <a:spLocks noGrp="1"/>
          </p:cNvSpPr>
          <p:nvPr/>
        </p:nvSpPr>
        <p:spPr>
          <a:xfrm>
            <a:off x="8839200" y="435292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5" name="partner-3-1-text">
            <a:extLst>
              <a:ext uri="{FF2B5EF4-FFF2-40B4-BE49-F238E27FC236}">
                <a16:creationId xmlns:a16="http://schemas.microsoft.com/office/drawing/2014/main" id="{50A4C2E0-CDD9-4823-984F-1F40BBF92E6D}"/>
              </a:ext>
            </a:extLst>
          </p:cNvPr>
          <p:cNvSpPr>
            <a:spLocks noGrp="1"/>
          </p:cNvSpPr>
          <p:nvPr/>
        </p:nvSpPr>
        <p:spPr>
          <a:xfrm>
            <a:off x="9029700" y="428625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Få synlig risiko, pris og ansvar</a:t>
            </a:r>
          </a:p>
        </p:txBody>
      </p:sp>
      <p:sp>
        <p:nvSpPr>
          <p:cNvPr id="46" name="partner-3-2-dot">
            <a:extLst>
              <a:ext uri="{FF2B5EF4-FFF2-40B4-BE49-F238E27FC236}">
                <a16:creationId xmlns:a16="http://schemas.microsoft.com/office/drawing/2014/main" id="{F7991246-F604-4907-B7F1-D3A536939B06}"/>
              </a:ext>
            </a:extLst>
          </p:cNvPr>
          <p:cNvSpPr>
            <a:spLocks noGrp="1"/>
          </p:cNvSpPr>
          <p:nvPr/>
        </p:nvSpPr>
        <p:spPr>
          <a:xfrm>
            <a:off x="8839200" y="4943475"/>
            <a:ext cx="76200" cy="76200"/>
          </a:xfrm>
          <a:prstGeom prst="ellipse">
            <a:avLst/>
          </a:prstGeom>
          <a:solidFill>
            <a:srgbClr val="171717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7" name="partner-3-2-text">
            <a:extLst>
              <a:ext uri="{FF2B5EF4-FFF2-40B4-BE49-F238E27FC236}">
                <a16:creationId xmlns:a16="http://schemas.microsoft.com/office/drawing/2014/main" id="{4C556365-4663-420E-A81B-05E0AE03D303}"/>
              </a:ext>
            </a:extLst>
          </p:cNvPr>
          <p:cNvSpPr>
            <a:spLocks noGrp="1"/>
          </p:cNvSpPr>
          <p:nvPr/>
        </p:nvSpPr>
        <p:spPr>
          <a:xfrm>
            <a:off x="9029700" y="4876800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Genbrug med andre kommuner</a:t>
            </a:r>
          </a:p>
        </p:txBody>
      </p:sp>
      <p:sp>
        <p:nvSpPr>
          <p:cNvPr id="48" name="partner-product">
            <a:extLst>
              <a:ext uri="{FF2B5EF4-FFF2-40B4-BE49-F238E27FC236}">
                <a16:creationId xmlns:a16="http://schemas.microsoft.com/office/drawing/2014/main" id="{0967C03E-DA01-48AA-BA0F-40CF73D7276E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476250"/>
          </a:xfrm>
          <a:prstGeom prst="roundRect">
            <a:avLst>
              <a:gd name="adj" fmla="val 0"/>
            </a:avLst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9" name="partner-product-text">
            <a:extLst>
              <a:ext uri="{FF2B5EF4-FFF2-40B4-BE49-F238E27FC236}">
                <a16:creationId xmlns:a16="http://schemas.microsoft.com/office/drawing/2014/main" id="{84E4DF5C-2B9A-4CD0-8FDE-2EE064A072C8}"/>
              </a:ext>
            </a:extLst>
          </p:cNvPr>
          <p:cNvSpPr>
            <a:spLocks noGrp="1"/>
          </p:cNvSpPr>
          <p:nvPr/>
        </p:nvSpPr>
        <p:spPr>
          <a:xfrm>
            <a:off x="895350" y="5819775"/>
            <a:ext cx="10401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FÆLLES RESULTAT · harness v0.2 · testscorecard · dokumentationspakke · driftsmodel · næste pilot</a:t>
            </a:r>
          </a:p>
        </p:txBody>
      </p:sp>
    </p:spTree>
    <p:extLst>
      <p:ext uri="{BB962C8B-B14F-4D97-AF65-F5344CB8AC3E}">
        <p14:creationId xmlns:p14="http://schemas.microsoft.com/office/powerpoint/2010/main" val="24980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ccent-7">
            <a:extLst>
              <a:ext uri="{FF2B5EF4-FFF2-40B4-BE49-F238E27FC236}">
                <a16:creationId xmlns:a16="http://schemas.microsoft.com/office/drawing/2014/main" id="{8FC2792D-F088-4A5E-9329-9FFC456311AD}"/>
              </a:ext>
            </a:extLst>
          </p:cNvPr>
          <p:cNvSpPr>
            <a:spLocks noGrp="1"/>
          </p:cNvSpPr>
          <p:nvPr/>
        </p:nvSpPr>
        <p:spPr>
          <a:xfrm>
            <a:off x="609600" y="485775"/>
            <a:ext cx="47625" cy="400050"/>
          </a:xfrm>
          <a:prstGeom prst="rect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" name="kicker-7">
            <a:extLst>
              <a:ext uri="{FF2B5EF4-FFF2-40B4-BE49-F238E27FC236}">
                <a16:creationId xmlns:a16="http://schemas.microsoft.com/office/drawing/2014/main" id="{38380892-5DC3-485C-AE3C-5D29B3B49C79}"/>
              </a:ext>
            </a:extLst>
          </p:cNvPr>
          <p:cNvSpPr>
            <a:spLocks noGrp="1"/>
          </p:cNvSpPr>
          <p:nvPr/>
        </p:nvSpPr>
        <p:spPr>
          <a:xfrm>
            <a:off x="838200" y="43815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TVÆRFAGLIGE HOLD</a:t>
            </a:r>
          </a:p>
        </p:txBody>
      </p:sp>
      <p:sp>
        <p:nvSpPr>
          <p:cNvPr id="3" name="title-7">
            <a:extLst>
              <a:ext uri="{FF2B5EF4-FFF2-40B4-BE49-F238E27FC236}">
                <a16:creationId xmlns:a16="http://schemas.microsoft.com/office/drawing/2014/main" id="{373CD3D3-4CB9-4556-AF61-90C7B143212C}"/>
              </a:ext>
            </a:extLst>
          </p:cNvPr>
          <p:cNvSpPr>
            <a:spLocks noGrp="1"/>
          </p:cNvSpPr>
          <p:nvPr/>
        </p:nvSpPr>
        <p:spPr>
          <a:xfrm>
            <a:off x="838200" y="666750"/>
            <a:ext cx="10668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Man behøver ikke kunne kode</a:t>
            </a:r>
          </a:p>
          <a:p>
            <a:pPr algn="l">
              <a:buNone/>
              <a:defRPr sz="32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for at deltage</a:t>
            </a:r>
          </a:p>
        </p:txBody>
      </p:sp>
      <p:sp>
        <p:nvSpPr>
          <p:cNvPr id="4" name="footer-rule-7">
            <a:extLst>
              <a:ext uri="{FF2B5EF4-FFF2-40B4-BE49-F238E27FC236}">
                <a16:creationId xmlns:a16="http://schemas.microsoft.com/office/drawing/2014/main" id="{1BD1B757-3F13-48DA-BD34-636B97515E5C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9728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footer-name-7">
            <a:extLst>
              <a:ext uri="{FF2B5EF4-FFF2-40B4-BE49-F238E27FC236}">
                <a16:creationId xmlns:a16="http://schemas.microsoft.com/office/drawing/2014/main" id="{77DE33E0-313F-4931-AD7D-7F3307257C58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485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OFFENTLIGT AGENT-HARNESS · HACKATHONFORSLAG</a:t>
            </a:r>
          </a:p>
        </p:txBody>
      </p:sp>
      <p:sp>
        <p:nvSpPr>
          <p:cNvPr id="6" name="footer-date-7">
            <a:extLst>
              <a:ext uri="{FF2B5EF4-FFF2-40B4-BE49-F238E27FC236}">
                <a16:creationId xmlns:a16="http://schemas.microsoft.com/office/drawing/2014/main" id="{1A16E25C-24B4-4167-9ACD-C03740555C59}"/>
              </a:ext>
            </a:extLst>
          </p:cNvPr>
          <p:cNvSpPr>
            <a:spLocks noGrp="1"/>
          </p:cNvSpPr>
          <p:nvPr/>
        </p:nvSpPr>
        <p:spPr>
          <a:xfrm>
            <a:off x="9667875" y="645795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footer-num-7">
            <a:extLst>
              <a:ext uri="{FF2B5EF4-FFF2-40B4-BE49-F238E27FC236}">
                <a16:creationId xmlns:a16="http://schemas.microsoft.com/office/drawing/2014/main" id="{A2EAE59C-C1C0-4863-B317-723651EFCD30}"/>
              </a:ext>
            </a:extLst>
          </p:cNvPr>
          <p:cNvSpPr>
            <a:spLocks noGrp="1"/>
          </p:cNvSpPr>
          <p:nvPr/>
        </p:nvSpPr>
        <p:spPr>
          <a:xfrm>
            <a:off x="11096625" y="6457950"/>
            <a:ext cx="476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map-lead">
            <a:extLst>
              <a:ext uri="{FF2B5EF4-FFF2-40B4-BE49-F238E27FC236}">
                <a16:creationId xmlns:a16="http://schemas.microsoft.com/office/drawing/2014/main" id="{78C72D6E-189A-4C04-8BDD-DCC4DD07746E}"/>
              </a:ext>
            </a:extLst>
          </p:cNvPr>
          <p:cNvSpPr>
            <a:spLocks noGrp="1"/>
          </p:cNvSpPr>
          <p:nvPr/>
        </p:nvSpPr>
        <p:spPr>
          <a:xfrm>
            <a:off x="933450" y="1581150"/>
            <a:ext cx="1028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5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Hvert hold skal tilsammen kunne svare på tre spørgsmål: Kan vi? Må vi? Bør vi?</a:t>
            </a:r>
          </a:p>
        </p:txBody>
      </p:sp>
      <p:sp>
        <p:nvSpPr>
          <p:cNvPr id="9" name="map-h1">
            <a:extLst>
              <a:ext uri="{FF2B5EF4-FFF2-40B4-BE49-F238E27FC236}">
                <a16:creationId xmlns:a16="http://schemas.microsoft.com/office/drawing/2014/main" id="{39290FDA-B5FA-4A19-9229-8093893DFA6B}"/>
              </a:ext>
            </a:extLst>
          </p:cNvPr>
          <p:cNvSpPr>
            <a:spLocks noGrp="1"/>
          </p:cNvSpPr>
          <p:nvPr/>
        </p:nvSpPr>
        <p:spPr>
          <a:xfrm>
            <a:off x="762000" y="1866900"/>
            <a:ext cx="2667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KOMPETENCE</a:t>
            </a:r>
          </a:p>
        </p:txBody>
      </p:sp>
      <p:sp>
        <p:nvSpPr>
          <p:cNvPr id="10" name="map-h2">
            <a:extLst>
              <a:ext uri="{FF2B5EF4-FFF2-40B4-BE49-F238E27FC236}">
                <a16:creationId xmlns:a16="http://schemas.microsoft.com/office/drawing/2014/main" id="{005A9AC3-75FE-497F-8301-BC721C87F69A}"/>
              </a:ext>
            </a:extLst>
          </p:cNvPr>
          <p:cNvSpPr>
            <a:spLocks noGrp="1"/>
          </p:cNvSpPr>
          <p:nvPr/>
        </p:nvSpPr>
        <p:spPr>
          <a:xfrm>
            <a:off x="3619500" y="1866900"/>
            <a:ext cx="476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OPGAVE PÅ HOLDET</a:t>
            </a:r>
          </a:p>
        </p:txBody>
      </p:sp>
      <p:sp>
        <p:nvSpPr>
          <p:cNvPr id="11" name="map-h3">
            <a:extLst>
              <a:ext uri="{FF2B5EF4-FFF2-40B4-BE49-F238E27FC236}">
                <a16:creationId xmlns:a16="http://schemas.microsoft.com/office/drawing/2014/main" id="{9B04912B-6EF1-4181-A35E-6BC6E604DB58}"/>
              </a:ext>
            </a:extLst>
          </p:cNvPr>
          <p:cNvSpPr>
            <a:spLocks noGrp="1"/>
          </p:cNvSpPr>
          <p:nvPr/>
        </p:nvSpPr>
        <p:spPr>
          <a:xfrm>
            <a:off x="8667750" y="1866900"/>
            <a:ext cx="2762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KAN VI · MÅ VI · BØR VI</a:t>
            </a:r>
          </a:p>
        </p:txBody>
      </p:sp>
      <p:sp>
        <p:nvSpPr>
          <p:cNvPr id="12" name="map-top-rule">
            <a:extLst>
              <a:ext uri="{FF2B5EF4-FFF2-40B4-BE49-F238E27FC236}">
                <a16:creationId xmlns:a16="http://schemas.microsoft.com/office/drawing/2014/main" id="{BD4B4AEB-EA1B-474A-9E58-4882AC2F0BF9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10668000" cy="0"/>
          </a:xfrm>
          <a:prstGeom prst="line">
            <a:avLst/>
          </a:prstGeom>
          <a:noFill/>
          <a:ln w="14288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map-bg-0">
            <a:extLst>
              <a:ext uri="{FF2B5EF4-FFF2-40B4-BE49-F238E27FC236}">
                <a16:creationId xmlns:a16="http://schemas.microsoft.com/office/drawing/2014/main" id="{D55EB0BE-4E0D-413E-9151-DA56BCDB3948}"/>
              </a:ext>
            </a:extLst>
          </p:cNvPr>
          <p:cNvSpPr>
            <a:spLocks noGrp="1"/>
          </p:cNvSpPr>
          <p:nvPr/>
        </p:nvSpPr>
        <p:spPr>
          <a:xfrm>
            <a:off x="609600" y="2152650"/>
            <a:ext cx="109728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map-risk-0">
            <a:extLst>
              <a:ext uri="{FF2B5EF4-FFF2-40B4-BE49-F238E27FC236}">
                <a16:creationId xmlns:a16="http://schemas.microsoft.com/office/drawing/2014/main" id="{64C810C1-502E-4ED3-B038-8B874A7674BA}"/>
              </a:ext>
            </a:extLst>
          </p:cNvPr>
          <p:cNvSpPr>
            <a:spLocks noGrp="1"/>
          </p:cNvSpPr>
          <p:nvPr/>
        </p:nvSpPr>
        <p:spPr>
          <a:xfrm>
            <a:off x="819150" y="2324100"/>
            <a:ext cx="2619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Fagperson / bruger</a:t>
            </a:r>
          </a:p>
        </p:txBody>
      </p:sp>
      <p:sp>
        <p:nvSpPr>
          <p:cNvPr id="15" name="map-control-0">
            <a:extLst>
              <a:ext uri="{FF2B5EF4-FFF2-40B4-BE49-F238E27FC236}">
                <a16:creationId xmlns:a16="http://schemas.microsoft.com/office/drawing/2014/main" id="{BB5E8BEC-25CF-4A1F-9DDC-EF8A2D146EDA}"/>
              </a:ext>
            </a:extLst>
          </p:cNvPr>
          <p:cNvSpPr>
            <a:spLocks noGrp="1"/>
          </p:cNvSpPr>
          <p:nvPr/>
        </p:nvSpPr>
        <p:spPr>
          <a:xfrm>
            <a:off x="3619500" y="227647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Definerer behovet og et godt svar</a:t>
            </a:r>
          </a:p>
        </p:txBody>
      </p:sp>
      <p:sp>
        <p:nvSpPr>
          <p:cNvPr id="16" name="map-change-0">
            <a:extLst>
              <a:ext uri="{FF2B5EF4-FFF2-40B4-BE49-F238E27FC236}">
                <a16:creationId xmlns:a16="http://schemas.microsoft.com/office/drawing/2014/main" id="{9ADAD574-6CE2-4C4A-8D41-9620A16B6DDA}"/>
              </a:ext>
            </a:extLst>
          </p:cNvPr>
          <p:cNvSpPr>
            <a:spLocks noGrp="1"/>
          </p:cNvSpPr>
          <p:nvPr/>
        </p:nvSpPr>
        <p:spPr>
          <a:xfrm>
            <a:off x="8667750" y="2276475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BØR VI · værdi og kvalitet</a:t>
            </a:r>
          </a:p>
        </p:txBody>
      </p:sp>
      <p:sp>
        <p:nvSpPr>
          <p:cNvPr id="17" name="map-rule-0">
            <a:extLst>
              <a:ext uri="{FF2B5EF4-FFF2-40B4-BE49-F238E27FC236}">
                <a16:creationId xmlns:a16="http://schemas.microsoft.com/office/drawing/2014/main" id="{8B8E15FA-0BEE-4FB8-B8C4-E0884038D57E}"/>
              </a:ext>
            </a:extLst>
          </p:cNvPr>
          <p:cNvSpPr>
            <a:spLocks noGrp="1"/>
          </p:cNvSpPr>
          <p:nvPr/>
        </p:nvSpPr>
        <p:spPr>
          <a:xfrm>
            <a:off x="762000" y="2800350"/>
            <a:ext cx="106680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8" name="map-risk-1">
            <a:extLst>
              <a:ext uri="{FF2B5EF4-FFF2-40B4-BE49-F238E27FC236}">
                <a16:creationId xmlns:a16="http://schemas.microsoft.com/office/drawing/2014/main" id="{5E5C1C61-8796-4628-A494-38223F6932CF}"/>
              </a:ext>
            </a:extLst>
          </p:cNvPr>
          <p:cNvSpPr>
            <a:spLocks noGrp="1"/>
          </p:cNvSpPr>
          <p:nvPr/>
        </p:nvSpPr>
        <p:spPr>
          <a:xfrm>
            <a:off x="819150" y="2943225"/>
            <a:ext cx="2619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Case- / produktejer</a:t>
            </a:r>
          </a:p>
        </p:txBody>
      </p:sp>
      <p:sp>
        <p:nvSpPr>
          <p:cNvPr id="19" name="map-control-1">
            <a:extLst>
              <a:ext uri="{FF2B5EF4-FFF2-40B4-BE49-F238E27FC236}">
                <a16:creationId xmlns:a16="http://schemas.microsoft.com/office/drawing/2014/main" id="{398A9D06-C0D9-4C83-8D4A-20B12ADBAD7F}"/>
              </a:ext>
            </a:extLst>
          </p:cNvPr>
          <p:cNvSpPr>
            <a:spLocks noGrp="1"/>
          </p:cNvSpPr>
          <p:nvPr/>
        </p:nvSpPr>
        <p:spPr>
          <a:xfrm>
            <a:off x="3619500" y="289560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Afgrænser casen og tager go / stop</a:t>
            </a:r>
          </a:p>
        </p:txBody>
      </p:sp>
      <p:sp>
        <p:nvSpPr>
          <p:cNvPr id="20" name="map-change-1">
            <a:extLst>
              <a:ext uri="{FF2B5EF4-FFF2-40B4-BE49-F238E27FC236}">
                <a16:creationId xmlns:a16="http://schemas.microsoft.com/office/drawing/2014/main" id="{A5D4ED37-138A-415D-9996-1533A577BF62}"/>
              </a:ext>
            </a:extLst>
          </p:cNvPr>
          <p:cNvSpPr>
            <a:spLocks noGrp="1"/>
          </p:cNvSpPr>
          <p:nvPr/>
        </p:nvSpPr>
        <p:spPr>
          <a:xfrm>
            <a:off x="8667750" y="2895600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BØR VI · ansvar og prioritet</a:t>
            </a:r>
          </a:p>
        </p:txBody>
      </p:sp>
      <p:sp>
        <p:nvSpPr>
          <p:cNvPr id="21" name="map-rule-1">
            <a:extLst>
              <a:ext uri="{FF2B5EF4-FFF2-40B4-BE49-F238E27FC236}">
                <a16:creationId xmlns:a16="http://schemas.microsoft.com/office/drawing/2014/main" id="{797303BB-E8B8-47FD-8A19-EBB3DA2BBC0B}"/>
              </a:ext>
            </a:extLst>
          </p:cNvPr>
          <p:cNvSpPr>
            <a:spLocks noGrp="1"/>
          </p:cNvSpPr>
          <p:nvPr/>
        </p:nvSpPr>
        <p:spPr>
          <a:xfrm>
            <a:off x="762000" y="3419475"/>
            <a:ext cx="106680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map-bg-2">
            <a:extLst>
              <a:ext uri="{FF2B5EF4-FFF2-40B4-BE49-F238E27FC236}">
                <a16:creationId xmlns:a16="http://schemas.microsoft.com/office/drawing/2014/main" id="{531C8255-3C8B-4534-BA7A-B50B4424C7FE}"/>
              </a:ext>
            </a:extLst>
          </p:cNvPr>
          <p:cNvSpPr>
            <a:spLocks noGrp="1"/>
          </p:cNvSpPr>
          <p:nvPr/>
        </p:nvSpPr>
        <p:spPr>
          <a:xfrm>
            <a:off x="609600" y="3390900"/>
            <a:ext cx="109728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3" name="map-risk-2">
            <a:extLst>
              <a:ext uri="{FF2B5EF4-FFF2-40B4-BE49-F238E27FC236}">
                <a16:creationId xmlns:a16="http://schemas.microsoft.com/office/drawing/2014/main" id="{E4F4531B-3355-4792-ABCE-39FA8B8FB040}"/>
              </a:ext>
            </a:extLst>
          </p:cNvPr>
          <p:cNvSpPr>
            <a:spLocks noGrp="1"/>
          </p:cNvSpPr>
          <p:nvPr/>
        </p:nvSpPr>
        <p:spPr>
          <a:xfrm>
            <a:off x="819150" y="3562350"/>
            <a:ext cx="2619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AI- / agentudvikler</a:t>
            </a:r>
          </a:p>
        </p:txBody>
      </p:sp>
      <p:sp>
        <p:nvSpPr>
          <p:cNvPr id="24" name="map-control-2">
            <a:extLst>
              <a:ext uri="{FF2B5EF4-FFF2-40B4-BE49-F238E27FC236}">
                <a16:creationId xmlns:a16="http://schemas.microsoft.com/office/drawing/2014/main" id="{D547E47E-B899-409F-8539-1A04F69C2B35}"/>
              </a:ext>
            </a:extLst>
          </p:cNvPr>
          <p:cNvSpPr>
            <a:spLocks noGrp="1"/>
          </p:cNvSpPr>
          <p:nvPr/>
        </p:nvSpPr>
        <p:spPr>
          <a:xfrm>
            <a:off x="3619500" y="351472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Bygger agent, værktøjer og test</a:t>
            </a:r>
          </a:p>
        </p:txBody>
      </p:sp>
      <p:sp>
        <p:nvSpPr>
          <p:cNvPr id="25" name="map-change-2">
            <a:extLst>
              <a:ext uri="{FF2B5EF4-FFF2-40B4-BE49-F238E27FC236}">
                <a16:creationId xmlns:a16="http://schemas.microsoft.com/office/drawing/2014/main" id="{615395CC-29AD-4102-A681-17D3425D6591}"/>
              </a:ext>
            </a:extLst>
          </p:cNvPr>
          <p:cNvSpPr>
            <a:spLocks noGrp="1"/>
          </p:cNvSpPr>
          <p:nvPr/>
        </p:nvSpPr>
        <p:spPr>
          <a:xfrm>
            <a:off x="8667750" y="3514725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KAN VI · funktion og test</a:t>
            </a:r>
          </a:p>
        </p:txBody>
      </p:sp>
      <p:sp>
        <p:nvSpPr>
          <p:cNvPr id="26" name="map-rule-2">
            <a:extLst>
              <a:ext uri="{FF2B5EF4-FFF2-40B4-BE49-F238E27FC236}">
                <a16:creationId xmlns:a16="http://schemas.microsoft.com/office/drawing/2014/main" id="{1497EA09-3F38-441A-90EC-8E82F1087672}"/>
              </a:ext>
            </a:extLst>
          </p:cNvPr>
          <p:cNvSpPr>
            <a:spLocks noGrp="1"/>
          </p:cNvSpPr>
          <p:nvPr/>
        </p:nvSpPr>
        <p:spPr>
          <a:xfrm>
            <a:off x="762000" y="4038600"/>
            <a:ext cx="106680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map-risk-3">
            <a:extLst>
              <a:ext uri="{FF2B5EF4-FFF2-40B4-BE49-F238E27FC236}">
                <a16:creationId xmlns:a16="http://schemas.microsoft.com/office/drawing/2014/main" id="{B17C07E4-083B-4C2A-B3B4-54B955C155B9}"/>
              </a:ext>
            </a:extLst>
          </p:cNvPr>
          <p:cNvSpPr>
            <a:spLocks noGrp="1"/>
          </p:cNvSpPr>
          <p:nvPr/>
        </p:nvSpPr>
        <p:spPr>
          <a:xfrm>
            <a:off x="819150" y="4181475"/>
            <a:ext cx="2619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Data / integration</a:t>
            </a:r>
          </a:p>
        </p:txBody>
      </p:sp>
      <p:sp>
        <p:nvSpPr>
          <p:cNvPr id="28" name="map-control-3">
            <a:extLst>
              <a:ext uri="{FF2B5EF4-FFF2-40B4-BE49-F238E27FC236}">
                <a16:creationId xmlns:a16="http://schemas.microsoft.com/office/drawing/2014/main" id="{33F95953-F53C-443A-813C-419BB3293135}"/>
              </a:ext>
            </a:extLst>
          </p:cNvPr>
          <p:cNvSpPr>
            <a:spLocks noGrp="1"/>
          </p:cNvSpPr>
          <p:nvPr/>
        </p:nvSpPr>
        <p:spPr>
          <a:xfrm>
            <a:off x="3619500" y="413385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Styrer datakilder, adgang og logs</a:t>
            </a:r>
          </a:p>
        </p:txBody>
      </p:sp>
      <p:sp>
        <p:nvSpPr>
          <p:cNvPr id="29" name="map-change-3">
            <a:extLst>
              <a:ext uri="{FF2B5EF4-FFF2-40B4-BE49-F238E27FC236}">
                <a16:creationId xmlns:a16="http://schemas.microsoft.com/office/drawing/2014/main" id="{EDC66B94-CD95-4C1C-B7F8-6C54CCF32599}"/>
              </a:ext>
            </a:extLst>
          </p:cNvPr>
          <p:cNvSpPr>
            <a:spLocks noGrp="1"/>
          </p:cNvSpPr>
          <p:nvPr/>
        </p:nvSpPr>
        <p:spPr>
          <a:xfrm>
            <a:off x="8667750" y="4133850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KAN VI · data og drift</a:t>
            </a:r>
          </a:p>
        </p:txBody>
      </p:sp>
      <p:sp>
        <p:nvSpPr>
          <p:cNvPr id="30" name="map-rule-3">
            <a:extLst>
              <a:ext uri="{FF2B5EF4-FFF2-40B4-BE49-F238E27FC236}">
                <a16:creationId xmlns:a16="http://schemas.microsoft.com/office/drawing/2014/main" id="{EB8D9D49-FF4D-4A5F-937B-F72E5E0A1FEC}"/>
              </a:ext>
            </a:extLst>
          </p:cNvPr>
          <p:cNvSpPr>
            <a:spLocks noGrp="1"/>
          </p:cNvSpPr>
          <p:nvPr/>
        </p:nvSpPr>
        <p:spPr>
          <a:xfrm>
            <a:off x="762000" y="4657725"/>
            <a:ext cx="106680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1" name="map-bg-4">
            <a:extLst>
              <a:ext uri="{FF2B5EF4-FFF2-40B4-BE49-F238E27FC236}">
                <a16:creationId xmlns:a16="http://schemas.microsoft.com/office/drawing/2014/main" id="{4268383F-4F8B-46B2-B3D8-E161B9057815}"/>
              </a:ext>
            </a:extLst>
          </p:cNvPr>
          <p:cNvSpPr>
            <a:spLocks noGrp="1"/>
          </p:cNvSpPr>
          <p:nvPr/>
        </p:nvSpPr>
        <p:spPr>
          <a:xfrm>
            <a:off x="609600" y="4629150"/>
            <a:ext cx="109728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map-risk-4">
            <a:extLst>
              <a:ext uri="{FF2B5EF4-FFF2-40B4-BE49-F238E27FC236}">
                <a16:creationId xmlns:a16="http://schemas.microsoft.com/office/drawing/2014/main" id="{0CBCBD22-7C13-4CC6-9D3B-8FAB81F7797D}"/>
              </a:ext>
            </a:extLst>
          </p:cNvPr>
          <p:cNvSpPr>
            <a:spLocks noGrp="1"/>
          </p:cNvSpPr>
          <p:nvPr/>
        </p:nvSpPr>
        <p:spPr>
          <a:xfrm>
            <a:off x="819150" y="4800600"/>
            <a:ext cx="2619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Jura / DPO / sikkerhed</a:t>
            </a:r>
          </a:p>
        </p:txBody>
      </p:sp>
      <p:sp>
        <p:nvSpPr>
          <p:cNvPr id="33" name="map-control-4">
            <a:extLst>
              <a:ext uri="{FF2B5EF4-FFF2-40B4-BE49-F238E27FC236}">
                <a16:creationId xmlns:a16="http://schemas.microsoft.com/office/drawing/2014/main" id="{EFEAAA95-A912-484D-99D9-F905577F0F73}"/>
              </a:ext>
            </a:extLst>
          </p:cNvPr>
          <p:cNvSpPr>
            <a:spLocks noGrp="1"/>
          </p:cNvSpPr>
          <p:nvPr/>
        </p:nvSpPr>
        <p:spPr>
          <a:xfrm>
            <a:off x="3619500" y="475297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Vurderer regler, privatliv og angreb</a:t>
            </a:r>
          </a:p>
        </p:txBody>
      </p:sp>
      <p:sp>
        <p:nvSpPr>
          <p:cNvPr id="34" name="map-change-4">
            <a:extLst>
              <a:ext uri="{FF2B5EF4-FFF2-40B4-BE49-F238E27FC236}">
                <a16:creationId xmlns:a16="http://schemas.microsoft.com/office/drawing/2014/main" id="{0144308E-F7C7-4368-8268-688E5EE4081C}"/>
              </a:ext>
            </a:extLst>
          </p:cNvPr>
          <p:cNvSpPr>
            <a:spLocks noGrp="1"/>
          </p:cNvSpPr>
          <p:nvPr/>
        </p:nvSpPr>
        <p:spPr>
          <a:xfrm>
            <a:off x="8667750" y="4752975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MÅ VI · regler og kontrol</a:t>
            </a:r>
          </a:p>
        </p:txBody>
      </p:sp>
      <p:sp>
        <p:nvSpPr>
          <p:cNvPr id="35" name="map-rule-4">
            <a:extLst>
              <a:ext uri="{FF2B5EF4-FFF2-40B4-BE49-F238E27FC236}">
                <a16:creationId xmlns:a16="http://schemas.microsoft.com/office/drawing/2014/main" id="{46E8AD3C-2AB5-42B4-A585-B72418E454E7}"/>
              </a:ext>
            </a:extLst>
          </p:cNvPr>
          <p:cNvSpPr>
            <a:spLocks noGrp="1"/>
          </p:cNvSpPr>
          <p:nvPr/>
        </p:nvSpPr>
        <p:spPr>
          <a:xfrm>
            <a:off x="762000" y="5276850"/>
            <a:ext cx="106680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6" name="map-risk-5">
            <a:extLst>
              <a:ext uri="{FF2B5EF4-FFF2-40B4-BE49-F238E27FC236}">
                <a16:creationId xmlns:a16="http://schemas.microsoft.com/office/drawing/2014/main" id="{70FB563A-2020-470A-83B9-412044CC6AF5}"/>
              </a:ext>
            </a:extLst>
          </p:cNvPr>
          <p:cNvSpPr>
            <a:spLocks noGrp="1"/>
          </p:cNvSpPr>
          <p:nvPr/>
        </p:nvSpPr>
        <p:spPr>
          <a:xfrm>
            <a:off x="819150" y="5419725"/>
            <a:ext cx="2619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UX / test / drift</a:t>
            </a:r>
          </a:p>
        </p:txBody>
      </p:sp>
      <p:sp>
        <p:nvSpPr>
          <p:cNvPr id="37" name="map-control-5">
            <a:extLst>
              <a:ext uri="{FF2B5EF4-FFF2-40B4-BE49-F238E27FC236}">
                <a16:creationId xmlns:a16="http://schemas.microsoft.com/office/drawing/2014/main" id="{4F6256F6-CBBD-4591-8A57-C6651E4211B6}"/>
              </a:ext>
            </a:extLst>
          </p:cNvPr>
          <p:cNvSpPr>
            <a:spLocks noGrp="1"/>
          </p:cNvSpPr>
          <p:nvPr/>
        </p:nvSpPr>
        <p:spPr>
          <a:xfrm>
            <a:off x="3619500" y="537210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Tester brug, fallback og overdragelse</a:t>
            </a:r>
          </a:p>
        </p:txBody>
      </p:sp>
      <p:sp>
        <p:nvSpPr>
          <p:cNvPr id="38" name="map-change-5">
            <a:extLst>
              <a:ext uri="{FF2B5EF4-FFF2-40B4-BE49-F238E27FC236}">
                <a16:creationId xmlns:a16="http://schemas.microsoft.com/office/drawing/2014/main" id="{2F4AC311-F199-4985-A6F1-96A46275C7C5}"/>
              </a:ext>
            </a:extLst>
          </p:cNvPr>
          <p:cNvSpPr>
            <a:spLocks noGrp="1"/>
          </p:cNvSpPr>
          <p:nvPr/>
        </p:nvSpPr>
        <p:spPr>
          <a:xfrm>
            <a:off x="8667750" y="5372100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KAN + BØR · brug og ejerskab</a:t>
            </a:r>
          </a:p>
        </p:txBody>
      </p:sp>
      <p:sp>
        <p:nvSpPr>
          <p:cNvPr id="39" name="map-rule-5">
            <a:extLst>
              <a:ext uri="{FF2B5EF4-FFF2-40B4-BE49-F238E27FC236}">
                <a16:creationId xmlns:a16="http://schemas.microsoft.com/office/drawing/2014/main" id="{4036E122-18D1-401C-B882-21D09E17ED50}"/>
              </a:ext>
            </a:extLst>
          </p:cNvPr>
          <p:cNvSpPr>
            <a:spLocks noGrp="1"/>
          </p:cNvSpPr>
          <p:nvPr/>
        </p:nvSpPr>
        <p:spPr>
          <a:xfrm>
            <a:off x="762000" y="5895975"/>
            <a:ext cx="10668000" cy="0"/>
          </a:xfrm>
          <a:prstGeom prst="line">
            <a:avLst/>
          </a:prstGeom>
          <a:noFill/>
          <a:ln w="9525">
            <a:solidFill>
              <a:srgbClr val="CDCCC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0" name="map-disclaimer">
            <a:extLst>
              <a:ext uri="{FF2B5EF4-FFF2-40B4-BE49-F238E27FC236}">
                <a16:creationId xmlns:a16="http://schemas.microsoft.com/office/drawing/2014/main" id="{654FADA6-7D8C-4386-99EC-D43E3CE44C24}"/>
              </a:ext>
            </a:extLst>
          </p:cNvPr>
          <p:cNvSpPr>
            <a:spLocks noGrp="1"/>
          </p:cNvSpPr>
          <p:nvPr/>
        </p:nvSpPr>
        <p:spPr>
          <a:xfrm>
            <a:off x="1714500" y="5953125"/>
            <a:ext cx="876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163" b="0" i="1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163" b="0" i="1">
                <a:solidFill>
                  <a:srgbClr val="62625F"/>
                </a:solidFill>
                <a:latin typeface="Arial"/>
                <a:ea typeface="Arial"/>
                <a:cs typeface="Arial"/>
              </a:rPr>
              <a:t>Forslag: 5–7 personer pr. hold. Jura, DPO og cybersikkerhed kan være fælles coaches.</a:t>
            </a:r>
          </a:p>
        </p:txBody>
      </p:sp>
    </p:spTree>
    <p:extLst>
      <p:ext uri="{BB962C8B-B14F-4D97-AF65-F5344CB8AC3E}">
        <p14:creationId xmlns:p14="http://schemas.microsoft.com/office/powerpoint/2010/main" val="1059475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ark-accent-10">
            <a:extLst>
              <a:ext uri="{FF2B5EF4-FFF2-40B4-BE49-F238E27FC236}">
                <a16:creationId xmlns:a16="http://schemas.microsoft.com/office/drawing/2014/main" id="{41D19B21-7DA7-4CC1-9307-BE2D4073E9F1}"/>
              </a:ext>
            </a:extLst>
          </p:cNvPr>
          <p:cNvSpPr>
            <a:spLocks noGrp="1"/>
          </p:cNvSpPr>
          <p:nvPr/>
        </p:nvSpPr>
        <p:spPr>
          <a:xfrm>
            <a:off x="609600" y="485775"/>
            <a:ext cx="47625" cy="400050"/>
          </a:xfrm>
          <a:prstGeom prst="rect">
            <a:avLst/>
          </a:prstGeom>
          <a:solidFill>
            <a:srgbClr val="3157D5"/>
          </a:solidFill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" name="dark-kicker-10">
            <a:extLst>
              <a:ext uri="{FF2B5EF4-FFF2-40B4-BE49-F238E27FC236}">
                <a16:creationId xmlns:a16="http://schemas.microsoft.com/office/drawing/2014/main" id="{96A8E427-063E-4C82-8097-9185107B85C6}"/>
              </a:ext>
            </a:extLst>
          </p:cNvPr>
          <p:cNvSpPr>
            <a:spLocks noGrp="1"/>
          </p:cNvSpPr>
          <p:nvPr/>
        </p:nvSpPr>
        <p:spPr>
          <a:xfrm>
            <a:off x="838200" y="438150"/>
            <a:ext cx="476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FREM MOD 23. OKTOBER 2026</a:t>
            </a:r>
          </a:p>
        </p:txBody>
      </p:sp>
      <p:sp>
        <p:nvSpPr>
          <p:cNvPr id="3" name="dark-title-10">
            <a:extLst>
              <a:ext uri="{FF2B5EF4-FFF2-40B4-BE49-F238E27FC236}">
                <a16:creationId xmlns:a16="http://schemas.microsoft.com/office/drawing/2014/main" id="{B61F7346-DAA8-4017-8328-AF3D8F815932}"/>
              </a:ext>
            </a:extLst>
          </p:cNvPr>
          <p:cNvSpPr>
            <a:spLocks noGrp="1"/>
          </p:cNvSpPr>
          <p:nvPr/>
        </p:nvSpPr>
        <p:spPr>
          <a:xfrm>
            <a:off x="838200" y="647700"/>
            <a:ext cx="106680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Test først med Kalundborg —</a:t>
            </a:r>
          </a:p>
          <a:p>
            <a:pPr algn="l">
              <a:buNone/>
              <a:defRPr sz="3375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lås hackathonen 23. oktober</a:t>
            </a:r>
          </a:p>
        </p:txBody>
      </p:sp>
      <p:sp>
        <p:nvSpPr>
          <p:cNvPr id="4" name="dark-footer-rule-10">
            <a:extLst>
              <a:ext uri="{FF2B5EF4-FFF2-40B4-BE49-F238E27FC236}">
                <a16:creationId xmlns:a16="http://schemas.microsoft.com/office/drawing/2014/main" id="{9270BE6A-BC6E-4923-B776-C15BD5371C7D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972800" cy="0"/>
          </a:xfrm>
          <a:prstGeom prst="line">
            <a:avLst/>
          </a:prstGeom>
          <a:noFill/>
          <a:ln w="9525">
            <a:solidFill>
              <a:srgbClr val="41413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dark-footer-name-10">
            <a:extLst>
              <a:ext uri="{FF2B5EF4-FFF2-40B4-BE49-F238E27FC236}">
                <a16:creationId xmlns:a16="http://schemas.microsoft.com/office/drawing/2014/main" id="{1CB2214C-DA4B-456A-8740-930585AEA4F4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900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OFFENTLIGT AGENT-HARNESS · HACKATHONFORSLAG</a:t>
            </a:r>
          </a:p>
        </p:txBody>
      </p:sp>
      <p:sp>
        <p:nvSpPr>
          <p:cNvPr id="6" name="dark-footer-date-10">
            <a:extLst>
              <a:ext uri="{FF2B5EF4-FFF2-40B4-BE49-F238E27FC236}">
                <a16:creationId xmlns:a16="http://schemas.microsoft.com/office/drawing/2014/main" id="{0DDDB004-067D-4CDF-9451-B77C0CF49110}"/>
              </a:ext>
            </a:extLst>
          </p:cNvPr>
          <p:cNvSpPr>
            <a:spLocks noGrp="1"/>
          </p:cNvSpPr>
          <p:nvPr/>
        </p:nvSpPr>
        <p:spPr>
          <a:xfrm>
            <a:off x="9667875" y="645795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dark-footer-num-10">
            <a:extLst>
              <a:ext uri="{FF2B5EF4-FFF2-40B4-BE49-F238E27FC236}">
                <a16:creationId xmlns:a16="http://schemas.microsoft.com/office/drawing/2014/main" id="{2E3B8303-9BFB-4EEA-AD3C-1609C7A363F0}"/>
              </a:ext>
            </a:extLst>
          </p:cNvPr>
          <p:cNvSpPr>
            <a:spLocks noGrp="1"/>
          </p:cNvSpPr>
          <p:nvPr/>
        </p:nvSpPr>
        <p:spPr>
          <a:xfrm>
            <a:off x="11096625" y="6457950"/>
            <a:ext cx="476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00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pilot-v2-left-head">
            <a:extLst>
              <a:ext uri="{FF2B5EF4-FFF2-40B4-BE49-F238E27FC236}">
                <a16:creationId xmlns:a16="http://schemas.microsoft.com/office/drawing/2014/main" id="{4030CC81-4745-4BC3-8DE5-31D268FE1FE1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FORLØB</a:t>
            </a:r>
          </a:p>
        </p:txBody>
      </p:sp>
      <p:sp>
        <p:nvSpPr>
          <p:cNvPr id="9" name="pilot-v2-right-head">
            <a:extLst>
              <a:ext uri="{FF2B5EF4-FFF2-40B4-BE49-F238E27FC236}">
                <a16:creationId xmlns:a16="http://schemas.microsoft.com/office/drawing/2014/main" id="{979C5B52-9D83-4B20-BB50-10E44276E847}"/>
              </a:ext>
            </a:extLst>
          </p:cNvPr>
          <p:cNvSpPr>
            <a:spLocks noGrp="1"/>
          </p:cNvSpPr>
          <p:nvPr/>
        </p:nvSpPr>
        <p:spPr>
          <a:xfrm>
            <a:off x="6858000" y="18859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KLAR, NÅR…</a:t>
            </a:r>
          </a:p>
        </p:txBody>
      </p:sp>
      <p:sp>
        <p:nvSpPr>
          <p:cNvPr id="10" name="pilot-v2-divider">
            <a:extLst>
              <a:ext uri="{FF2B5EF4-FFF2-40B4-BE49-F238E27FC236}">
                <a16:creationId xmlns:a16="http://schemas.microsoft.com/office/drawing/2014/main" id="{BB24F824-F114-4F46-BFAE-0F9A9650B9E8}"/>
              </a:ext>
            </a:extLst>
          </p:cNvPr>
          <p:cNvSpPr>
            <a:spLocks noGrp="1"/>
          </p:cNvSpPr>
          <p:nvPr/>
        </p:nvSpPr>
        <p:spPr>
          <a:xfrm>
            <a:off x="6238875" y="1885950"/>
            <a:ext cx="0" cy="3333750"/>
          </a:xfrm>
          <a:prstGeom prst="line">
            <a:avLst/>
          </a:prstGeom>
          <a:noFill/>
          <a:ln w="9525">
            <a:solidFill>
              <a:srgbClr val="41413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1" name="pilot-v2-circle-0">
            <a:extLst>
              <a:ext uri="{FF2B5EF4-FFF2-40B4-BE49-F238E27FC236}">
                <a16:creationId xmlns:a16="http://schemas.microsoft.com/office/drawing/2014/main" id="{96213B65-DAC9-4B4C-84E5-C82749D82E87}"/>
              </a:ext>
            </a:extLst>
          </p:cNvPr>
          <p:cNvSpPr>
            <a:spLocks noGrp="1"/>
          </p:cNvSpPr>
          <p:nvPr/>
        </p:nvSpPr>
        <p:spPr>
          <a:xfrm>
            <a:off x="685800" y="2266950"/>
            <a:ext cx="438150" cy="438150"/>
          </a:xfrm>
          <a:prstGeom prst="ellipse">
            <a:avLst/>
          </a:prstGeom>
          <a:noFill/>
          <a:ln w="9525">
            <a:solidFill>
              <a:srgbClr val="41413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pilot-v2-num-0">
            <a:extLst>
              <a:ext uri="{FF2B5EF4-FFF2-40B4-BE49-F238E27FC236}">
                <a16:creationId xmlns:a16="http://schemas.microsoft.com/office/drawing/2014/main" id="{9C437599-5C5A-4B1B-82C0-32503E4E3A47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3" name="pilot-v2-week-0">
            <a:extLst>
              <a:ext uri="{FF2B5EF4-FFF2-40B4-BE49-F238E27FC236}">
                <a16:creationId xmlns:a16="http://schemas.microsoft.com/office/drawing/2014/main" id="{A234D65B-9250-4C88-A4C2-D85F7521B21F}"/>
              </a:ext>
            </a:extLst>
          </p:cNvPr>
          <p:cNvSpPr>
            <a:spLocks noGrp="1"/>
          </p:cNvSpPr>
          <p:nvPr/>
        </p:nvSpPr>
        <p:spPr>
          <a:xfrm>
            <a:off x="1352550" y="2276475"/>
            <a:ext cx="1285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31/8–11/9</a:t>
            </a:r>
          </a:p>
        </p:txBody>
      </p:sp>
      <p:sp>
        <p:nvSpPr>
          <p:cNvPr id="14" name="pilot-v2-title-0">
            <a:extLst>
              <a:ext uri="{FF2B5EF4-FFF2-40B4-BE49-F238E27FC236}">
                <a16:creationId xmlns:a16="http://schemas.microsoft.com/office/drawing/2014/main" id="{BD886E9E-C4C3-417A-89F0-39F9D1F697BA}"/>
              </a:ext>
            </a:extLst>
          </p:cNvPr>
          <p:cNvSpPr>
            <a:spLocks noGrp="1"/>
          </p:cNvSpPr>
          <p:nvPr/>
        </p:nvSpPr>
        <p:spPr>
          <a:xfrm>
            <a:off x="2724150" y="2257425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Vælg case + ejere</a:t>
            </a:r>
          </a:p>
        </p:txBody>
      </p:sp>
      <p:sp>
        <p:nvSpPr>
          <p:cNvPr id="15" name="pilot-v2-body-0">
            <a:extLst>
              <a:ext uri="{FF2B5EF4-FFF2-40B4-BE49-F238E27FC236}">
                <a16:creationId xmlns:a16="http://schemas.microsoft.com/office/drawing/2014/main" id="{BD1B825F-1371-42C1-B9E1-E6D99B9434FC}"/>
              </a:ext>
            </a:extLst>
          </p:cNvPr>
          <p:cNvSpPr>
            <a:spLocks noGrp="1"/>
          </p:cNvSpPr>
          <p:nvPr/>
        </p:nvSpPr>
        <p:spPr>
          <a:xfrm>
            <a:off x="1352550" y="2590800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1 lavrisiko-case · syntetiske data · mål · stopregler</a:t>
            </a:r>
          </a:p>
        </p:txBody>
      </p:sp>
      <p:sp>
        <p:nvSpPr>
          <p:cNvPr id="16" name="pilot-v2-circle-1">
            <a:extLst>
              <a:ext uri="{FF2B5EF4-FFF2-40B4-BE49-F238E27FC236}">
                <a16:creationId xmlns:a16="http://schemas.microsoft.com/office/drawing/2014/main" id="{2452CB73-00FD-4119-991A-8C4A747C26E5}"/>
              </a:ext>
            </a:extLst>
          </p:cNvPr>
          <p:cNvSpPr>
            <a:spLocks noGrp="1"/>
          </p:cNvSpPr>
          <p:nvPr/>
        </p:nvSpPr>
        <p:spPr>
          <a:xfrm>
            <a:off x="685800" y="3019425"/>
            <a:ext cx="438150" cy="438150"/>
          </a:xfrm>
          <a:prstGeom prst="ellipse">
            <a:avLst/>
          </a:prstGeom>
          <a:noFill/>
          <a:ln w="9525">
            <a:solidFill>
              <a:srgbClr val="41413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pilot-v2-num-1">
            <a:extLst>
              <a:ext uri="{FF2B5EF4-FFF2-40B4-BE49-F238E27FC236}">
                <a16:creationId xmlns:a16="http://schemas.microsoft.com/office/drawing/2014/main" id="{39D76CFC-30DA-4126-A95F-DD513D3AD5FA}"/>
              </a:ext>
            </a:extLst>
          </p:cNvPr>
          <p:cNvSpPr>
            <a:spLocks noGrp="1"/>
          </p:cNvSpPr>
          <p:nvPr/>
        </p:nvSpPr>
        <p:spPr>
          <a:xfrm>
            <a:off x="685800" y="3133725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8" name="pilot-v2-week-1">
            <a:extLst>
              <a:ext uri="{FF2B5EF4-FFF2-40B4-BE49-F238E27FC236}">
                <a16:creationId xmlns:a16="http://schemas.microsoft.com/office/drawing/2014/main" id="{54A0EDEE-E6A3-48CA-80CD-12D1648563B0}"/>
              </a:ext>
            </a:extLst>
          </p:cNvPr>
          <p:cNvSpPr>
            <a:spLocks noGrp="1"/>
          </p:cNvSpPr>
          <p:nvPr/>
        </p:nvSpPr>
        <p:spPr>
          <a:xfrm>
            <a:off x="1352550" y="3028950"/>
            <a:ext cx="1285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14/9–25/9</a:t>
            </a:r>
          </a:p>
        </p:txBody>
      </p:sp>
      <p:sp>
        <p:nvSpPr>
          <p:cNvPr id="19" name="pilot-v2-title-1">
            <a:extLst>
              <a:ext uri="{FF2B5EF4-FFF2-40B4-BE49-F238E27FC236}">
                <a16:creationId xmlns:a16="http://schemas.microsoft.com/office/drawing/2014/main" id="{6BB75A86-DFA6-4CF4-A6FD-9B292844BEC3}"/>
              </a:ext>
            </a:extLst>
          </p:cNvPr>
          <p:cNvSpPr>
            <a:spLocks noGrp="1"/>
          </p:cNvSpPr>
          <p:nvPr/>
        </p:nvSpPr>
        <p:spPr>
          <a:xfrm>
            <a:off x="2724150" y="30099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Byg harness v0.1</a:t>
            </a:r>
          </a:p>
        </p:txBody>
      </p:sp>
      <p:sp>
        <p:nvSpPr>
          <p:cNvPr id="20" name="pilot-v2-body-1">
            <a:extLst>
              <a:ext uri="{FF2B5EF4-FFF2-40B4-BE49-F238E27FC236}">
                <a16:creationId xmlns:a16="http://schemas.microsoft.com/office/drawing/2014/main" id="{1F25ACE0-557F-48D3-B5A2-B4796EF439BB}"/>
              </a:ext>
            </a:extLst>
          </p:cNvPr>
          <p:cNvSpPr>
            <a:spLocks noGrp="1"/>
          </p:cNvSpPr>
          <p:nvPr/>
        </p:nvSpPr>
        <p:spPr>
          <a:xfrm>
            <a:off x="1352550" y="3343275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Startpakke · datafilter · værktøjsliste · godkendelse · audit-log</a:t>
            </a:r>
          </a:p>
        </p:txBody>
      </p:sp>
      <p:sp>
        <p:nvSpPr>
          <p:cNvPr id="21" name="pilot-v2-circle-2">
            <a:extLst>
              <a:ext uri="{FF2B5EF4-FFF2-40B4-BE49-F238E27FC236}">
                <a16:creationId xmlns:a16="http://schemas.microsoft.com/office/drawing/2014/main" id="{53431AA9-902E-43BD-850F-CE1D076B296B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438150" cy="438150"/>
          </a:xfrm>
          <a:prstGeom prst="ellipse">
            <a:avLst/>
          </a:prstGeom>
          <a:noFill/>
          <a:ln w="9525">
            <a:solidFill>
              <a:srgbClr val="3157D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pilot-v2-num-2">
            <a:extLst>
              <a:ext uri="{FF2B5EF4-FFF2-40B4-BE49-F238E27FC236}">
                <a16:creationId xmlns:a16="http://schemas.microsoft.com/office/drawing/2014/main" id="{C51C2C9E-BC3D-403F-A5B9-06DC644A8E5C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125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3" name="pilot-v2-week-2">
            <a:extLst>
              <a:ext uri="{FF2B5EF4-FFF2-40B4-BE49-F238E27FC236}">
                <a16:creationId xmlns:a16="http://schemas.microsoft.com/office/drawing/2014/main" id="{B9BE2F7A-E168-4198-9038-09D028A87B65}"/>
              </a:ext>
            </a:extLst>
          </p:cNvPr>
          <p:cNvSpPr>
            <a:spLocks noGrp="1"/>
          </p:cNvSpPr>
          <p:nvPr/>
        </p:nvSpPr>
        <p:spPr>
          <a:xfrm>
            <a:off x="1352550" y="3781425"/>
            <a:ext cx="1285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28/9–9/10</a:t>
            </a:r>
          </a:p>
        </p:txBody>
      </p:sp>
      <p:sp>
        <p:nvSpPr>
          <p:cNvPr id="24" name="pilot-v2-title-2">
            <a:extLst>
              <a:ext uri="{FF2B5EF4-FFF2-40B4-BE49-F238E27FC236}">
                <a16:creationId xmlns:a16="http://schemas.microsoft.com/office/drawing/2014/main" id="{FA9B70A6-A00D-4786-9051-C8A5DCEA817F}"/>
              </a:ext>
            </a:extLst>
          </p:cNvPr>
          <p:cNvSpPr>
            <a:spLocks noGrp="1"/>
          </p:cNvSpPr>
          <p:nvPr/>
        </p:nvSpPr>
        <p:spPr>
          <a:xfrm>
            <a:off x="2724150" y="3762375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Test med Kalundborg</a:t>
            </a:r>
          </a:p>
        </p:txBody>
      </p:sp>
      <p:sp>
        <p:nvSpPr>
          <p:cNvPr id="25" name="pilot-v2-body-2">
            <a:extLst>
              <a:ext uri="{FF2B5EF4-FFF2-40B4-BE49-F238E27FC236}">
                <a16:creationId xmlns:a16="http://schemas.microsoft.com/office/drawing/2014/main" id="{89B243A1-4B32-4715-975A-CE11B3E701C9}"/>
              </a:ext>
            </a:extLst>
          </p:cNvPr>
          <p:cNvSpPr>
            <a:spLocks noGrp="1"/>
          </p:cNvSpPr>
          <p:nvPr/>
        </p:nvSpPr>
        <p:spPr>
          <a:xfrm>
            <a:off x="1352550" y="4095750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Kør hele casen; mål værdi, fejl, sikkerhed og overdragelse</a:t>
            </a:r>
          </a:p>
        </p:txBody>
      </p:sp>
      <p:sp>
        <p:nvSpPr>
          <p:cNvPr id="26" name="pilot-v2-circle-3">
            <a:extLst>
              <a:ext uri="{FF2B5EF4-FFF2-40B4-BE49-F238E27FC236}">
                <a16:creationId xmlns:a16="http://schemas.microsoft.com/office/drawing/2014/main" id="{D2E92095-695B-498C-B534-B1FAE4C55811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438150" cy="438150"/>
          </a:xfrm>
          <a:prstGeom prst="ellipse">
            <a:avLst/>
          </a:prstGeom>
          <a:noFill/>
          <a:ln w="9525">
            <a:solidFill>
              <a:srgbClr val="41413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pilot-v2-num-3">
            <a:extLst>
              <a:ext uri="{FF2B5EF4-FFF2-40B4-BE49-F238E27FC236}">
                <a16:creationId xmlns:a16="http://schemas.microsoft.com/office/drawing/2014/main" id="{547D5419-2D08-4E68-A9A0-BF7252D1A000}"/>
              </a:ext>
            </a:extLst>
          </p:cNvPr>
          <p:cNvSpPr>
            <a:spLocks noGrp="1"/>
          </p:cNvSpPr>
          <p:nvPr/>
        </p:nvSpPr>
        <p:spPr>
          <a:xfrm>
            <a:off x="685800" y="4638675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8" name="pilot-v2-week-3">
            <a:extLst>
              <a:ext uri="{FF2B5EF4-FFF2-40B4-BE49-F238E27FC236}">
                <a16:creationId xmlns:a16="http://schemas.microsoft.com/office/drawing/2014/main" id="{6F0F0A34-AE4E-4264-B78C-6572373C8314}"/>
              </a:ext>
            </a:extLst>
          </p:cNvPr>
          <p:cNvSpPr>
            <a:spLocks noGrp="1"/>
          </p:cNvSpPr>
          <p:nvPr/>
        </p:nvSpPr>
        <p:spPr>
          <a:xfrm>
            <a:off x="1352550" y="4533900"/>
            <a:ext cx="1285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12/10–23/10</a:t>
            </a:r>
          </a:p>
        </p:txBody>
      </p:sp>
      <p:sp>
        <p:nvSpPr>
          <p:cNvPr id="29" name="pilot-v2-title-3">
            <a:extLst>
              <a:ext uri="{FF2B5EF4-FFF2-40B4-BE49-F238E27FC236}">
                <a16:creationId xmlns:a16="http://schemas.microsoft.com/office/drawing/2014/main" id="{9A675124-D4EB-447B-AAEE-04D3985E28BC}"/>
              </a:ext>
            </a:extLst>
          </p:cNvPr>
          <p:cNvSpPr>
            <a:spLocks noGrp="1"/>
          </p:cNvSpPr>
          <p:nvPr/>
        </p:nvSpPr>
        <p:spPr>
          <a:xfrm>
            <a:off x="2724150" y="451485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Ret + gør klar</a:t>
            </a:r>
          </a:p>
        </p:txBody>
      </p:sp>
      <p:sp>
        <p:nvSpPr>
          <p:cNvPr id="30" name="pilot-v2-body-3">
            <a:extLst>
              <a:ext uri="{FF2B5EF4-FFF2-40B4-BE49-F238E27FC236}">
                <a16:creationId xmlns:a16="http://schemas.microsoft.com/office/drawing/2014/main" id="{843100C9-D2E5-4988-930B-14214F4343C7}"/>
              </a:ext>
            </a:extLst>
          </p:cNvPr>
          <p:cNvSpPr>
            <a:spLocks noGrp="1"/>
          </p:cNvSpPr>
          <p:nvPr/>
        </p:nvSpPr>
        <p:spPr>
          <a:xfrm>
            <a:off x="1352550" y="4848225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Luk kritiske huller · demo v0.1 · vælg 3–5 hackathon-cases</a:t>
            </a:r>
          </a:p>
        </p:txBody>
      </p:sp>
      <p:sp>
        <p:nvSpPr>
          <p:cNvPr id="31" name="pilot-check-0">
            <a:extLst>
              <a:ext uri="{FF2B5EF4-FFF2-40B4-BE49-F238E27FC236}">
                <a16:creationId xmlns:a16="http://schemas.microsoft.com/office/drawing/2014/main" id="{09281104-B68D-4724-A66B-361A13688F2C}"/>
              </a:ext>
            </a:extLst>
          </p:cNvPr>
          <p:cNvSpPr>
            <a:spLocks noGrp="1"/>
          </p:cNvSpPr>
          <p:nvPr/>
        </p:nvSpPr>
        <p:spPr>
          <a:xfrm>
            <a:off x="6858000" y="2286000"/>
            <a:ext cx="323850" cy="3238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2" name="pilot-check-mark-0">
            <a:extLst>
              <a:ext uri="{FF2B5EF4-FFF2-40B4-BE49-F238E27FC236}">
                <a16:creationId xmlns:a16="http://schemas.microsoft.com/office/drawing/2014/main" id="{4E0ED8CD-83C0-4971-B3A1-3DBDC41AC825}"/>
              </a:ext>
            </a:extLst>
          </p:cNvPr>
          <p:cNvSpPr>
            <a:spLocks noGrp="1"/>
          </p:cNvSpPr>
          <p:nvPr/>
        </p:nvSpPr>
        <p:spPr>
          <a:xfrm>
            <a:off x="6858000" y="2324100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3" name="pilot-check-text-0">
            <a:extLst>
              <a:ext uri="{FF2B5EF4-FFF2-40B4-BE49-F238E27FC236}">
                <a16:creationId xmlns:a16="http://schemas.microsoft.com/office/drawing/2014/main" id="{2E5866A2-9694-49B4-959D-8F230328DE50}"/>
              </a:ext>
            </a:extLst>
          </p:cNvPr>
          <p:cNvSpPr>
            <a:spLocks noGrp="1"/>
          </p:cNvSpPr>
          <p:nvPr/>
        </p:nvSpPr>
        <p:spPr>
          <a:xfrm>
            <a:off x="7372350" y="231457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Kalundborg-casen gennemfører hele forløbet</a:t>
            </a:r>
          </a:p>
        </p:txBody>
      </p:sp>
      <p:sp>
        <p:nvSpPr>
          <p:cNvPr id="34" name="pilot-check-1">
            <a:extLst>
              <a:ext uri="{FF2B5EF4-FFF2-40B4-BE49-F238E27FC236}">
                <a16:creationId xmlns:a16="http://schemas.microsoft.com/office/drawing/2014/main" id="{ACA74C34-0349-4E05-94B2-994D9D4159B9}"/>
              </a:ext>
            </a:extLst>
          </p:cNvPr>
          <p:cNvSpPr>
            <a:spLocks noGrp="1"/>
          </p:cNvSpPr>
          <p:nvPr/>
        </p:nvSpPr>
        <p:spPr>
          <a:xfrm>
            <a:off x="6858000" y="2867025"/>
            <a:ext cx="323850" cy="3238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5" name="pilot-check-mark-1">
            <a:extLst>
              <a:ext uri="{FF2B5EF4-FFF2-40B4-BE49-F238E27FC236}">
                <a16:creationId xmlns:a16="http://schemas.microsoft.com/office/drawing/2014/main" id="{350C1977-98F8-4107-8A56-5A45757F17EB}"/>
              </a:ext>
            </a:extLst>
          </p:cNvPr>
          <p:cNvSpPr>
            <a:spLocks noGrp="1"/>
          </p:cNvSpPr>
          <p:nvPr/>
        </p:nvSpPr>
        <p:spPr>
          <a:xfrm>
            <a:off x="6858000" y="2905125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6" name="pilot-check-text-1">
            <a:extLst>
              <a:ext uri="{FF2B5EF4-FFF2-40B4-BE49-F238E27FC236}">
                <a16:creationId xmlns:a16="http://schemas.microsoft.com/office/drawing/2014/main" id="{3824EF74-BCC7-4B12-86C4-8A0A7031B7AF}"/>
              </a:ext>
            </a:extLst>
          </p:cNvPr>
          <p:cNvSpPr>
            <a:spLocks noGrp="1"/>
          </p:cNvSpPr>
          <p:nvPr/>
        </p:nvSpPr>
        <p:spPr>
          <a:xfrm>
            <a:off x="7372350" y="289560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Eksterne handlinger kræver menneskelig godkendelse</a:t>
            </a:r>
          </a:p>
        </p:txBody>
      </p:sp>
      <p:sp>
        <p:nvSpPr>
          <p:cNvPr id="37" name="pilot-check-2">
            <a:extLst>
              <a:ext uri="{FF2B5EF4-FFF2-40B4-BE49-F238E27FC236}">
                <a16:creationId xmlns:a16="http://schemas.microsoft.com/office/drawing/2014/main" id="{CFB6A11F-C92D-4E6A-8605-9DE0343EC51F}"/>
              </a:ext>
            </a:extLst>
          </p:cNvPr>
          <p:cNvSpPr>
            <a:spLocks noGrp="1"/>
          </p:cNvSpPr>
          <p:nvPr/>
        </p:nvSpPr>
        <p:spPr>
          <a:xfrm>
            <a:off x="6858000" y="3448050"/>
            <a:ext cx="323850" cy="3238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8" name="pilot-check-mark-2">
            <a:extLst>
              <a:ext uri="{FF2B5EF4-FFF2-40B4-BE49-F238E27FC236}">
                <a16:creationId xmlns:a16="http://schemas.microsoft.com/office/drawing/2014/main" id="{002DE849-4045-4FBA-988E-2C5474733073}"/>
              </a:ext>
            </a:extLst>
          </p:cNvPr>
          <p:cNvSpPr>
            <a:spLocks noGrp="1"/>
          </p:cNvSpPr>
          <p:nvPr/>
        </p:nvSpPr>
        <p:spPr>
          <a:xfrm>
            <a:off x="6858000" y="3486150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9" name="pilot-check-text-2">
            <a:extLst>
              <a:ext uri="{FF2B5EF4-FFF2-40B4-BE49-F238E27FC236}">
                <a16:creationId xmlns:a16="http://schemas.microsoft.com/office/drawing/2014/main" id="{8D91FBAD-2D39-4508-B61C-9195BF534CF3}"/>
              </a:ext>
            </a:extLst>
          </p:cNvPr>
          <p:cNvSpPr>
            <a:spLocks noGrp="1"/>
          </p:cNvSpPr>
          <p:nvPr/>
        </p:nvSpPr>
        <p:spPr>
          <a:xfrm>
            <a:off x="7372350" y="347662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Data, værktøjskald og godkendelser kan genfindes</a:t>
            </a:r>
          </a:p>
        </p:txBody>
      </p:sp>
      <p:sp>
        <p:nvSpPr>
          <p:cNvPr id="40" name="pilot-check-3">
            <a:extLst>
              <a:ext uri="{FF2B5EF4-FFF2-40B4-BE49-F238E27FC236}">
                <a16:creationId xmlns:a16="http://schemas.microsoft.com/office/drawing/2014/main" id="{72868EC7-14AB-4E8C-9C19-7C18A0A1C729}"/>
              </a:ext>
            </a:extLst>
          </p:cNvPr>
          <p:cNvSpPr>
            <a:spLocks noGrp="1"/>
          </p:cNvSpPr>
          <p:nvPr/>
        </p:nvSpPr>
        <p:spPr>
          <a:xfrm>
            <a:off x="6858000" y="4029075"/>
            <a:ext cx="323850" cy="3238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1" name="pilot-check-mark-3">
            <a:extLst>
              <a:ext uri="{FF2B5EF4-FFF2-40B4-BE49-F238E27FC236}">
                <a16:creationId xmlns:a16="http://schemas.microsoft.com/office/drawing/2014/main" id="{4DE31A30-4931-43CE-BB25-FB75B2284D59}"/>
              </a:ext>
            </a:extLst>
          </p:cNvPr>
          <p:cNvSpPr>
            <a:spLocks noGrp="1"/>
          </p:cNvSpPr>
          <p:nvPr/>
        </p:nvSpPr>
        <p:spPr>
          <a:xfrm>
            <a:off x="6858000" y="4067175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2" name="pilot-check-text-3">
            <a:extLst>
              <a:ext uri="{FF2B5EF4-FFF2-40B4-BE49-F238E27FC236}">
                <a16:creationId xmlns:a16="http://schemas.microsoft.com/office/drawing/2014/main" id="{EF8390C5-03BF-40A7-8E47-A00E0B933749}"/>
              </a:ext>
            </a:extLst>
          </p:cNvPr>
          <p:cNvSpPr>
            <a:spLocks noGrp="1"/>
          </p:cNvSpPr>
          <p:nvPr/>
        </p:nvSpPr>
        <p:spPr>
          <a:xfrm>
            <a:off x="7372350" y="40576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Et nyt hold kan forstå og overtage løsningen</a:t>
            </a:r>
          </a:p>
        </p:txBody>
      </p:sp>
      <p:sp>
        <p:nvSpPr>
          <p:cNvPr id="43" name="pilot-check-4">
            <a:extLst>
              <a:ext uri="{FF2B5EF4-FFF2-40B4-BE49-F238E27FC236}">
                <a16:creationId xmlns:a16="http://schemas.microsoft.com/office/drawing/2014/main" id="{4AE1B714-AD0B-44CD-B3E2-0B7585C44BE1}"/>
              </a:ext>
            </a:extLst>
          </p:cNvPr>
          <p:cNvSpPr>
            <a:spLocks noGrp="1"/>
          </p:cNvSpPr>
          <p:nvPr/>
        </p:nvSpPr>
        <p:spPr>
          <a:xfrm>
            <a:off x="6858000" y="4610100"/>
            <a:ext cx="323850" cy="3238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4" name="pilot-check-mark-4">
            <a:extLst>
              <a:ext uri="{FF2B5EF4-FFF2-40B4-BE49-F238E27FC236}">
                <a16:creationId xmlns:a16="http://schemas.microsoft.com/office/drawing/2014/main" id="{ECB40EDF-017A-479A-A73E-EEB8C32D828E}"/>
              </a:ext>
            </a:extLst>
          </p:cNvPr>
          <p:cNvSpPr>
            <a:spLocks noGrp="1"/>
          </p:cNvSpPr>
          <p:nvPr/>
        </p:nvSpPr>
        <p:spPr>
          <a:xfrm>
            <a:off x="6858000" y="4648200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5" name="pilot-check-text-4">
            <a:extLst>
              <a:ext uri="{FF2B5EF4-FFF2-40B4-BE49-F238E27FC236}">
                <a16:creationId xmlns:a16="http://schemas.microsoft.com/office/drawing/2014/main" id="{D806021D-88E1-4E2A-A422-C224B1F0192F}"/>
              </a:ext>
            </a:extLst>
          </p:cNvPr>
          <p:cNvSpPr>
            <a:spLocks noGrp="1"/>
          </p:cNvSpPr>
          <p:nvPr/>
        </p:nvSpPr>
        <p:spPr>
          <a:xfrm>
            <a:off x="7372350" y="463867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Kritiske huller har ejere; dato og hold er på plads</a:t>
            </a:r>
          </a:p>
        </p:txBody>
      </p:sp>
      <p:sp>
        <p:nvSpPr>
          <p:cNvPr id="46" name="pilot-v2-decision">
            <a:extLst>
              <a:ext uri="{FF2B5EF4-FFF2-40B4-BE49-F238E27FC236}">
                <a16:creationId xmlns:a16="http://schemas.microsoft.com/office/drawing/2014/main" id="{6F3B4395-1753-4737-911D-49FB9A38C44A}"/>
              </a:ext>
            </a:extLst>
          </p:cNvPr>
          <p:cNvSpPr>
            <a:spLocks noGrp="1"/>
          </p:cNvSpPr>
          <p:nvPr/>
        </p:nvSpPr>
        <p:spPr>
          <a:xfrm>
            <a:off x="609600" y="5495925"/>
            <a:ext cx="10972800" cy="628650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41413E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7" name="pilot-v2-decision-text">
            <a:extLst>
              <a:ext uri="{FF2B5EF4-FFF2-40B4-BE49-F238E27FC236}">
                <a16:creationId xmlns:a16="http://schemas.microsoft.com/office/drawing/2014/main" id="{4A5F8260-CB98-46A4-8A77-A7E0B3E53462}"/>
              </a:ext>
            </a:extLst>
          </p:cNvPr>
          <p:cNvSpPr>
            <a:spLocks noGrp="1"/>
          </p:cNvSpPr>
          <p:nvPr/>
        </p:nvSpPr>
        <p:spPr>
          <a:xfrm>
            <a:off x="952500" y="5676900"/>
            <a:ext cx="1028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38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538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23. OKTOBER · DEMO v0.1 · GO / JUSTÉR / STOP · HACKATHON I NOVEMBER</a:t>
            </a:r>
          </a:p>
        </p:txBody>
      </p:sp>
    </p:spTree>
    <p:extLst>
      <p:ext uri="{BB962C8B-B14F-4D97-AF65-F5344CB8AC3E}">
        <p14:creationId xmlns:p14="http://schemas.microsoft.com/office/powerpoint/2010/main" val="175076397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</Words>
  <Application>Microsoft Macintosh PowerPoint</Application>
  <DocSecurity>0</DocSecurity>
  <PresentationFormat>Widescreen</PresentationFormat>
  <Paragraphs>155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ChatGPT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Partheepan Vijayamohan</cp:lastModifiedBy>
  <cp:revision>1</cp:revision>
  <dcterms:created xsi:type="dcterms:W3CDTF">2026-08-31T15:29:06Z</dcterms:created>
  <dcterms:modified xsi:type="dcterms:W3CDTF">2026-09-03T15:55:38Z</dcterms:modified>
</cp:coreProperties>
</file>