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b2ed1f3b46469b" /><Relationship Type="http://schemas.openxmlformats.org/officeDocument/2006/relationships/extended-properties" Target="/docProps/app.xml" Id="R13eb8f24b43247c8" /><Relationship Type="http://schemas.openxmlformats.org/officeDocument/2006/relationships/officeDocument" Target="/ppt/presentation.xml" Id="R825ced7ccee241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dee457bde94ac8"/>
  </p:sldMasterIdLst>
  <p:notesMasterIdLst>
    <p:notesMasterId xmlns:r="http://schemas.openxmlformats.org/officeDocument/2006/relationships" r:id="R50934571232d4063"/>
  </p:notesMasterIdLst>
  <p:sldIdLst>
    <p:sldId xmlns:r="http://schemas.openxmlformats.org/officeDocument/2006/relationships" id="256" r:id="Rc44c4d5d089a47ce"/>
    <p:sldId xmlns:r="http://schemas.openxmlformats.org/officeDocument/2006/relationships" id="257" r:id="R951a3d8ef5b74a18"/>
    <p:sldId xmlns:r="http://schemas.openxmlformats.org/officeDocument/2006/relationships" id="258" r:id="R70e68e51cfa64f58"/>
    <p:sldId xmlns:r="http://schemas.openxmlformats.org/officeDocument/2006/relationships" id="259" r:id="R63a4c84a65944703"/>
    <p:sldId xmlns:r="http://schemas.openxmlformats.org/officeDocument/2006/relationships" id="260" r:id="Rb99b592567f64b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26d5cf16d749e7" /><Relationship Type="http://schemas.openxmlformats.org/officeDocument/2006/relationships/slideMaster" Target="/ppt/slideMasters/slideMaster1.xml" Id="Rb5dee457bde94ac8" /><Relationship Type="http://schemas.openxmlformats.org/officeDocument/2006/relationships/notesMaster" Target="/ppt/notesMasters/notesMaster1.xml" Id="R50934571232d4063" /><Relationship Type="http://schemas.openxmlformats.org/officeDocument/2006/relationships/presProps" Target="/ppt/presProps.xml" Id="R4c04838be681474a" /><Relationship Type="http://schemas.openxmlformats.org/officeDocument/2006/relationships/viewProps" Target="/ppt/viewProps.xml" Id="R6e9f0b21a3ed45f2" /><Relationship Type="http://schemas.openxmlformats.org/officeDocument/2006/relationships/tableStyles" Target="/ppt/tableStyles.xml" Id="R788acd7e679c4d1f" /><Relationship Type="http://schemas.openxmlformats.org/officeDocument/2006/relationships/slide" Target="/ppt/slides/slide1.xml" Id="Rc44c4d5d089a47ce" /><Relationship Type="http://schemas.openxmlformats.org/officeDocument/2006/relationships/slide" Target="/ppt/slides/slide2.xml" Id="R951a3d8ef5b74a18" /><Relationship Type="http://schemas.openxmlformats.org/officeDocument/2006/relationships/slide" Target="/ppt/slides/slide3.xml" Id="R70e68e51cfa64f58" /><Relationship Type="http://schemas.openxmlformats.org/officeDocument/2006/relationships/slide" Target="/ppt/slides/slide4.xml" Id="R63a4c84a65944703" /><Relationship Type="http://schemas.openxmlformats.org/officeDocument/2006/relationships/slide" Target="/ppt/slides/slide5.xml" Id="Rb99b592567f64b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a5f1a0640d44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b255e78dfe40ef" /><Relationship Type="http://schemas.openxmlformats.org/officeDocument/2006/relationships/notesMaster" Target="/ppt/notesMasters/notesMaster1.xml" Id="Rd39872c374d543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f76b48a06b46d2" /><Relationship Type="http://schemas.openxmlformats.org/officeDocument/2006/relationships/notesMaster" Target="/ppt/notesMasters/notesMaster1.xml" Id="Rac8a159a8ee848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ee2234b2df4061" /><Relationship Type="http://schemas.openxmlformats.org/officeDocument/2006/relationships/notesMaster" Target="/ppt/notesMasters/notesMaster1.xml" Id="R3ff7997e0eca48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ea43be3d1048aa" /><Relationship Type="http://schemas.openxmlformats.org/officeDocument/2006/relationships/notesMaster" Target="/ppt/notesMasters/notesMaster1.xml" Id="Rbcb68e5b24d54f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1f4992905c4dc8" /><Relationship Type="http://schemas.openxmlformats.org/officeDocument/2006/relationships/notesMaster" Target="/ppt/notesMasters/notesMaster1.xml" Id="R8ca00044112144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User's original presentation, slide 1.</a:t>
            </a:r>
          </a:p>
          <a:p xmlns:a="http://schemas.openxmlformats.org/drawingml/2006/main">
            <a:r>
              <a:t>- User brief: test an initial public-sector agent harness with Kalundborg before the in-person workshop on 23 October 2026.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User's original presentation, slides 5 and 8.</a:t>
            </a:r>
          </a:p>
          <a:p xmlns:a="http://schemas.openxmlformats.org/drawingml/2006/main">
            <a:r>
              <a:t>- Danish Agency for Digital Government, Guide for public authorities: https://digst.dk/kunstig-intelligens/guides-til-brug-af-kunstig-intelligens/guide-offentlige-myndigheder/</a:t>
            </a:r>
          </a:p>
          <a:p xmlns:a="http://schemas.openxmlformats.org/drawingml/2006/main">
            <a:r>
              <a:t>- NIST AI Risk Management Framework Playbook: https://airc.nist.gov/airmf-resources/playbook/</a:t>
            </a:r>
          </a:p>
          <a:p xmlns:a="http://schemas.openxmlformats.org/drawingml/2006/main">
            <a:r>
              <a:t>- OWASP Top 10 for Agentic Applications 2026: https://genai.owasp.org/resource/owasp-top-10-for-agentic-applications-for-2026/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User's original presentation, slide 9.</a:t>
            </a:r>
          </a:p>
          <a:p xmlns:a="http://schemas.openxmlformats.org/drawingml/2006/main">
            <a:r>
              <a:t>- The partner benefits and shared output are proposed hackathon benefits, not measured outcomes.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Government Denmark (KL), Guide to generative AI: https://videncenter.kl.dk/media/ev4nzlor/guide-om-generativ-ai.pdf</a:t>
            </a:r>
          </a:p>
          <a:p xmlns:a="http://schemas.openxmlformats.org/drawingml/2006/main">
            <a:r>
              <a:t>- Danish Agency for Digital Government, Guide for public authorities: https://digst.dk/kunstig-intelligens/guides-til-brug-af-kunstig-intelligens/guide-offentlige-myndigheder/</a:t>
            </a:r>
          </a:p>
          <a:p xmlns:a="http://schemas.openxmlformats.org/drawingml/2006/main">
            <a:r>
              <a:t>- Danish Data Protection Agency, Artificial intelligence: https://www.datatilsynet.dk/regler-og-vejledning/kunstig-intelligens</a:t>
            </a:r>
          </a:p>
          <a:p xmlns:a="http://schemas.openxmlformats.org/drawingml/2006/main">
            <a:r>
              <a:t>- NIST AI Risk Management Framework Playbook: https://airc.nist.gov/airmf-resources/playbook/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 brief: an in-person workshop on 23 October 2026 and a testable harness with Kalundborg before the workshop.</a:t>
            </a:r>
          </a:p>
          <a:p xmlns:a="http://schemas.openxmlformats.org/drawingml/2006/main">
            <a:r>
              <a:t>- The dates are a proposed work plan based on the planning date of 31 August 2026.</a:t>
            </a:r>
          </a:p>
          <a:p xmlns:a="http://schemas.openxmlformats.org/drawingml/2006/main">
            <a:r>
              <a:t>- Danish Agency for Digital Government, Guide for public authorities: https://digst.dk/kunstig-intelligens/guides-til-brug-af-kunstig-intelligens/guide-offentlige-myndigheder/</a:t>
            </a:r>
          </a:p>
          <a:p xmlns:a="http://schemas.openxmlformats.org/drawingml/2006/main">
            <a:r>
              <a:t>- Danish Data Protection Agency, Artificial intelligence: https://www.datatilsynet.dk/regler-og-vejledning/kunstig-intelligens</a:t>
            </a:r>
          </a:p>
          <a:p xmlns:a="http://schemas.openxmlformats.org/drawingml/2006/main">
            <a:r>
              <a:t>- European Commission, AI Act overview: https://digital-strategy.ec.europa.eu/en/policies/regulatory-framework-ai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6f2e05aab742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8c5adab9ae4b68" /><Relationship Type="http://schemas.openxmlformats.org/officeDocument/2006/relationships/slideLayout" Target="/ppt/slideLayouts/slideLayout1.xml" Id="Rbed03175095348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03175095348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0d8fcb225486b" /><Relationship Type="http://schemas.openxmlformats.org/officeDocument/2006/relationships/notesSlide" Target="/ppt/notesSlides/notesSlide1.xml" Id="R010c22098eb741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d4ed7884748af" /><Relationship Type="http://schemas.openxmlformats.org/officeDocument/2006/relationships/notesSlide" Target="/ppt/notesSlides/notesSlide2.xml" Id="R58bc06ad308741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f25f6b8ce4355" /><Relationship Type="http://schemas.openxmlformats.org/officeDocument/2006/relationships/notesSlide" Target="/ppt/notesSlides/notesSlide3.xml" Id="Rfa87cf03474343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3d6636fbd4143" /><Relationship Type="http://schemas.openxmlformats.org/officeDocument/2006/relationships/notesSlide" Target="/ppt/notesSlides/notesSlide4.xml" Id="Rc27f265084e641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1ce480ca5424b" /><Relationship Type="http://schemas.openxmlformats.org/officeDocument/2006/relationships/notesSlide" Target="/ppt/notesSlides/notesSlide5.xml" Id="R72bd29529a0848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2B16E6DB-89CA-42C3-ADCD-C0751CCA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66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29E8A066-CE7D-4D4E-9DC2-85D8BD64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CORTI × DCAI/GEFION × PROMTE × KALUNDBORG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94A8EE9-8B9D-40FA-A76A-AF232F80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715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9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Hackathon: A safe path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49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to public-sector AI agents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C2FACF9-211A-4B1C-BDB6-47BFB815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Test a shared agent harness with Kalundborg before the in-person workshop on 23 October.</a:t>
            </a:r>
          </a:p>
        </p:txBody>
      </p:sp>
      <p:sp>
        <p:nvSpPr>
          <p:cNvPr id="5" name="cover-blue-field">
            <a:extLst xmlns:a="http://schemas.openxmlformats.org/drawingml/2006/main">
              <a:ext uri="{FF2B5EF4-FFF2-40B4-BE49-F238E27FC236}">
                <a16:creationId xmlns:a16="http://schemas.microsoft.com/office/drawing/2014/main" id="{D64BB975-A288-4962-87F3-0CB18CD4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52450"/>
            <a:ext cx="2628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cover-field-text">
            <a:extLst xmlns:a="http://schemas.openxmlformats.org/drawingml/2006/main">
              <a:ext uri="{FF2B5EF4-FFF2-40B4-BE49-F238E27FC236}">
                <a16:creationId xmlns:a16="http://schemas.microsoft.com/office/drawing/2014/main" id="{638D60E4-0B99-45A2-8978-9981122C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71500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BUILD · TEST · PROVE</a:t>
            </a:r>
          </a:p>
        </p:txBody>
      </p:sp>
      <p:sp>
        <p:nvSpPr>
          <p:cNvPr id="7" name="cover-meta">
            <a:extLst xmlns:a="http://schemas.openxmlformats.org/drawingml/2006/main">
              <a:ext uri="{FF2B5EF4-FFF2-40B4-BE49-F238E27FC236}">
                <a16:creationId xmlns:a16="http://schemas.microsoft.com/office/drawing/2014/main" id="{92690A98-6F18-4727-AFED-AA6D2611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Hackathon proposal · 31 August 2026</a:t>
            </a:r>
          </a:p>
        </p:txBody>
      </p:sp>
    </p:spTree>
    <p:extLst>
      <p:ext uri="{BB962C8B-B14F-4D97-AF65-F5344CB8AC3E}">
        <p14:creationId xmlns:p14="http://schemas.microsoft.com/office/powerpoint/2010/main" val="8219126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accent-5">
            <a:extLst xmlns:a="http://schemas.openxmlformats.org/drawingml/2006/main">
              <a:ext uri="{FF2B5EF4-FFF2-40B4-BE49-F238E27FC236}">
                <a16:creationId xmlns:a16="http://schemas.microsoft.com/office/drawing/2014/main" id="{67AFC14D-EFF2-4023-B173-65ED73D6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4762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kicker-5">
            <a:extLst xmlns:a="http://schemas.openxmlformats.org/drawingml/2006/main">
              <a:ext uri="{FF2B5EF4-FFF2-40B4-BE49-F238E27FC236}">
                <a16:creationId xmlns:a16="http://schemas.microsoft.com/office/drawing/2014/main" id="{348D3CC3-B4B7-4954-991F-DDA5A408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81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HOW THE HACKATHON WORKS</a:t>
            </a:r>
          </a:p>
        </p:txBody>
      </p:sp>
      <p:sp>
        <p:nvSpPr>
          <p:cNvPr id="3" name="title-5">
            <a:extLst xmlns:a="http://schemas.openxmlformats.org/drawingml/2006/main">
              <a:ext uri="{FF2B5EF4-FFF2-40B4-BE49-F238E27FC236}">
                <a16:creationId xmlns:a16="http://schemas.microsoft.com/office/drawing/2014/main" id="{DEBEBD88-A0E5-4804-97B8-5066F9CB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0668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 shared agent harness brings speed</a:t>
            </a:r>
          </a:p>
          <a:p xmlns:a="http://schemas.openxmlformats.org/drawingml/2006/main"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with control</a:t>
            </a:r>
          </a:p>
        </p:txBody>
      </p:sp>
      <p:sp>
        <p:nvSpPr>
          <p:cNvPr id="4" name="footer-rule-5">
            <a:extLst xmlns:a="http://schemas.openxmlformats.org/drawingml/2006/main">
              <a:ext uri="{FF2B5EF4-FFF2-40B4-BE49-F238E27FC236}">
                <a16:creationId xmlns:a16="http://schemas.microsoft.com/office/drawing/2014/main" id="{5880FD89-7B39-47F2-85D6-663D01A0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name-5">
            <a:extLst xmlns:a="http://schemas.openxmlformats.org/drawingml/2006/main">
              <a:ext uri="{FF2B5EF4-FFF2-40B4-BE49-F238E27FC236}">
                <a16:creationId xmlns:a16="http://schemas.microsoft.com/office/drawing/2014/main" id="{26CB9EA4-E443-4DBB-A1E3-A861B77F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85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PUBLIC-SECTOR AGENT HARNESS · HACKATHON PROPOSAL</a:t>
            </a:r>
          </a:p>
        </p:txBody>
      </p:sp>
      <p:sp>
        <p:nvSpPr>
          <p:cNvPr id="6" name="footer-date-5">
            <a:extLst xmlns:a="http://schemas.openxmlformats.org/drawingml/2006/main">
              <a:ext uri="{FF2B5EF4-FFF2-40B4-BE49-F238E27FC236}">
                <a16:creationId xmlns:a16="http://schemas.microsoft.com/office/drawing/2014/main" id="{37225680-739B-49F6-9D5F-E2F8AF2F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457950"/>
            <a:ext cx="123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5">
            <a:extLst xmlns:a="http://schemas.openxmlformats.org/drawingml/2006/main">
              <a:ext uri="{FF2B5EF4-FFF2-40B4-BE49-F238E27FC236}">
                <a16:creationId xmlns:a16="http://schemas.microsoft.com/office/drawing/2014/main" id="{86B7081C-CC6D-43A6-837A-2A43AB4E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harness-lead">
            <a:extLst xmlns:a="http://schemas.openxmlformats.org/drawingml/2006/main">
              <a:ext uri="{FF2B5EF4-FFF2-40B4-BE49-F238E27FC236}">
                <a16:creationId xmlns:a16="http://schemas.microsoft.com/office/drawing/2014/main" id="{0DDEF460-F921-40C8-872D-2040B216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5811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Every team gets the same starter kit, security rules and test protocol. The goal is learning and evidence — not production-ready solutions.</a:t>
            </a:r>
          </a:p>
        </p:txBody>
      </p:sp>
      <p:sp>
        <p:nvSpPr>
          <p:cNvPr id="9" name="harness-frame">
            <a:extLst xmlns:a="http://schemas.openxmlformats.org/drawingml/2006/main">
              <a:ext uri="{FF2B5EF4-FFF2-40B4-BE49-F238E27FC236}">
                <a16:creationId xmlns:a16="http://schemas.microsoft.com/office/drawing/2014/main" id="{574BC00A-6E0B-4784-9546-C74F94DE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19300"/>
            <a:ext cx="11239500" cy="33909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harness-frame-label">
            <a:extLst xmlns:a="http://schemas.openxmlformats.org/drawingml/2006/main">
              <a:ext uri="{FF2B5EF4-FFF2-40B4-BE49-F238E27FC236}">
                <a16:creationId xmlns:a16="http://schemas.microsoft.com/office/drawing/2014/main" id="{D083C7B8-E518-401C-ABD5-3E5FAB48C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SHARED TEST FLOW</a:t>
            </a:r>
          </a:p>
        </p:txBody>
      </p:sp>
      <p:sp>
        <p:nvSpPr>
          <p:cNvPr id="11" name="harness-flow-0">
            <a:extLst xmlns:a="http://schemas.openxmlformats.org/drawingml/2006/main">
              <a:ext uri="{FF2B5EF4-FFF2-40B4-BE49-F238E27FC236}">
                <a16:creationId xmlns:a16="http://schemas.microsoft.com/office/drawing/2014/main" id="{9A3F8865-75CE-4EA8-9106-07D953F7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3105150"/>
            <a:ext cx="2286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harness-flow-1">
            <a:extLst xmlns:a="http://schemas.openxmlformats.org/drawingml/2006/main">
              <a:ext uri="{FF2B5EF4-FFF2-40B4-BE49-F238E27FC236}">
                <a16:creationId xmlns:a16="http://schemas.microsoft.com/office/drawing/2014/main" id="{FEB23B9B-FA2C-43C1-882F-A6EAF475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105150"/>
            <a:ext cx="2286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harness-flow-2">
            <a:extLst xmlns:a="http://schemas.openxmlformats.org/drawingml/2006/main">
              <a:ext uri="{FF2B5EF4-FFF2-40B4-BE49-F238E27FC236}">
                <a16:creationId xmlns:a16="http://schemas.microsoft.com/office/drawing/2014/main" id="{256FBC61-4932-46D2-A4A2-37AAB193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3105150"/>
            <a:ext cx="2286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harness-flow-3">
            <a:extLst xmlns:a="http://schemas.openxmlformats.org/drawingml/2006/main">
              <a:ext uri="{FF2B5EF4-FFF2-40B4-BE49-F238E27FC236}">
                <a16:creationId xmlns:a16="http://schemas.microsoft.com/office/drawing/2014/main" id="{AE7E3C4E-B232-47AF-9975-011D9F33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3105150"/>
            <a:ext cx="2286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harness-stage-0">
            <a:extLst xmlns:a="http://schemas.openxmlformats.org/drawingml/2006/main">
              <a:ext uri="{FF2B5EF4-FFF2-40B4-BE49-F238E27FC236}">
                <a16:creationId xmlns:a16="http://schemas.microsoft.com/office/drawing/2014/main" id="{E6CE68FC-F24E-4CB7-9997-638EC251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866900" cy="16764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harness-stage-num-0">
            <a:extLst xmlns:a="http://schemas.openxmlformats.org/drawingml/2006/main">
              <a:ext uri="{FF2B5EF4-FFF2-40B4-BE49-F238E27FC236}">
                <a16:creationId xmlns:a16="http://schemas.microsoft.com/office/drawing/2014/main" id="{FB2A2547-9B76-4CCD-B2C3-734E6E23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527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01 · SCOPE</a:t>
            </a:r>
          </a:p>
        </p:txBody>
      </p:sp>
      <p:sp>
        <p:nvSpPr>
          <p:cNvPr id="17" name="harness-stage-title-0">
            <a:extLst xmlns:a="http://schemas.openxmlformats.org/drawingml/2006/main">
              <a:ext uri="{FF2B5EF4-FFF2-40B4-BE49-F238E27FC236}">
                <a16:creationId xmlns:a16="http://schemas.microsoft.com/office/drawing/2014/main" id="{4A54F30B-B061-4286-B2E9-F29773BE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765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SCOPE</a:t>
            </a:r>
            <a:b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THE CASE</a:t>
            </a:r>
          </a:p>
        </p:txBody>
      </p:sp>
      <p:sp>
        <p:nvSpPr>
          <p:cNvPr id="18" name="harness-stage-body-0">
            <a:extLst xmlns:a="http://schemas.openxmlformats.org/drawingml/2006/main">
              <a:ext uri="{FF2B5EF4-FFF2-40B4-BE49-F238E27FC236}">
                <a16:creationId xmlns:a16="http://schemas.microsoft.com/office/drawing/2014/main" id="{587E00E9-C7AD-47FF-AF52-5ED40F7F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1562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Owner · goal</a:t>
            </a:r>
          </a:p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synthetic data</a:t>
            </a:r>
          </a:p>
        </p:txBody>
      </p:sp>
      <p:sp>
        <p:nvSpPr>
          <p:cNvPr id="19" name="harness-stage-1">
            <a:extLst xmlns:a="http://schemas.openxmlformats.org/drawingml/2006/main">
              <a:ext uri="{FF2B5EF4-FFF2-40B4-BE49-F238E27FC236}">
                <a16:creationId xmlns:a16="http://schemas.microsoft.com/office/drawing/2014/main" id="{A93341CD-DF30-47D9-8C22-11EEDB95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381250"/>
            <a:ext cx="1866900" cy="16764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3157D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harness-stage-num-1">
            <a:extLst xmlns:a="http://schemas.openxmlformats.org/drawingml/2006/main">
              <a:ext uri="{FF2B5EF4-FFF2-40B4-BE49-F238E27FC236}">
                <a16:creationId xmlns:a16="http://schemas.microsoft.com/office/drawing/2014/main" id="{5AFC52FB-3E7C-4847-8651-89281BCB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527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02 · BUILD</a:t>
            </a:r>
          </a:p>
        </p:txBody>
      </p:sp>
      <p:sp>
        <p:nvSpPr>
          <p:cNvPr id="21" name="harness-stage-title-1">
            <a:extLst xmlns:a="http://schemas.openxmlformats.org/drawingml/2006/main">
              <a:ext uri="{FF2B5EF4-FFF2-40B4-BE49-F238E27FC236}">
                <a16:creationId xmlns:a16="http://schemas.microsoft.com/office/drawing/2014/main" id="{3D42CFE0-3101-4FC9-9780-401C375F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8765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BUILD</a:t>
            </a:r>
            <a:b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THE AGENT</a:t>
            </a:r>
          </a:p>
        </p:txBody>
      </p:sp>
      <p:sp>
        <p:nvSpPr>
          <p:cNvPr id="22" name="harness-stage-body-1">
            <a:extLst xmlns:a="http://schemas.openxmlformats.org/drawingml/2006/main">
              <a:ext uri="{FF2B5EF4-FFF2-40B4-BE49-F238E27FC236}">
                <a16:creationId xmlns:a16="http://schemas.microsoft.com/office/drawing/2014/main" id="{295C5B76-26CE-4E6C-BB9A-3A6143A7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409950"/>
            <a:ext cx="1562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Corti · Gefion</a:t>
            </a:r>
          </a:p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Promte · template</a:t>
            </a:r>
          </a:p>
        </p:txBody>
      </p:sp>
      <p:sp>
        <p:nvSpPr>
          <p:cNvPr id="23" name="harness-stage-2">
            <a:extLst xmlns:a="http://schemas.openxmlformats.org/drawingml/2006/main">
              <a:ext uri="{FF2B5EF4-FFF2-40B4-BE49-F238E27FC236}">
                <a16:creationId xmlns:a16="http://schemas.microsoft.com/office/drawing/2014/main" id="{86EF5718-C90B-4094-B36E-CEB31B45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81250"/>
            <a:ext cx="1866900" cy="16764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3157D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harness-stage-num-2">
            <a:extLst xmlns:a="http://schemas.openxmlformats.org/drawingml/2006/main">
              <a:ext uri="{FF2B5EF4-FFF2-40B4-BE49-F238E27FC236}">
                <a16:creationId xmlns:a16="http://schemas.microsoft.com/office/drawing/2014/main" id="{6B8B3C8B-BF83-4017-8EA8-9641A9AC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5527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03 · ATTACK</a:t>
            </a:r>
          </a:p>
        </p:txBody>
      </p:sp>
      <p:sp>
        <p:nvSpPr>
          <p:cNvPr id="25" name="harness-stage-title-2">
            <a:extLst xmlns:a="http://schemas.openxmlformats.org/drawingml/2006/main">
              <a:ext uri="{FF2B5EF4-FFF2-40B4-BE49-F238E27FC236}">
                <a16:creationId xmlns:a16="http://schemas.microsoft.com/office/drawing/2014/main" id="{25A63C2C-35AB-429B-A0CC-403CA8F5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8765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</a:t>
            </a:r>
            <a:b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BOUNDARIES</a:t>
            </a:r>
          </a:p>
        </p:txBody>
      </p:sp>
      <p:sp>
        <p:nvSpPr>
          <p:cNvPr id="26" name="harness-stage-body-2">
            <a:extLst xmlns:a="http://schemas.openxmlformats.org/drawingml/2006/main">
              <a:ext uri="{FF2B5EF4-FFF2-40B4-BE49-F238E27FC236}">
                <a16:creationId xmlns:a16="http://schemas.microsoft.com/office/drawing/2014/main" id="{66D23C21-1B28-49F9-AF75-5FF36A9C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409950"/>
            <a:ext cx="1562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Data · prompts</a:t>
            </a:r>
          </a:p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tools · access</a:t>
            </a:r>
          </a:p>
        </p:txBody>
      </p:sp>
      <p:sp>
        <p:nvSpPr>
          <p:cNvPr id="27" name="harness-stage-3">
            <a:extLst xmlns:a="http://schemas.openxmlformats.org/drawingml/2006/main">
              <a:ext uri="{FF2B5EF4-FFF2-40B4-BE49-F238E27FC236}">
                <a16:creationId xmlns:a16="http://schemas.microsoft.com/office/drawing/2014/main" id="{2796BC7A-2835-4208-9766-E5A271F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381250"/>
            <a:ext cx="1866900" cy="16764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harness-stage-num-3">
            <a:extLst xmlns:a="http://schemas.openxmlformats.org/drawingml/2006/main">
              <a:ext uri="{FF2B5EF4-FFF2-40B4-BE49-F238E27FC236}">
                <a16:creationId xmlns:a16="http://schemas.microsoft.com/office/drawing/2014/main" id="{9CA51E59-7402-485C-83F0-394C423E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5527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04 · IMPROVE</a:t>
            </a:r>
          </a:p>
        </p:txBody>
      </p:sp>
      <p:sp>
        <p:nvSpPr>
          <p:cNvPr id="29" name="harness-stage-title-3">
            <a:extLst xmlns:a="http://schemas.openxmlformats.org/drawingml/2006/main">
              <a:ext uri="{FF2B5EF4-FFF2-40B4-BE49-F238E27FC236}">
                <a16:creationId xmlns:a16="http://schemas.microsoft.com/office/drawing/2014/main" id="{6375A07B-E635-409A-B286-51B29DB5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8765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FIX</a:t>
            </a:r>
            <a:b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THE HARNESS</a:t>
            </a:r>
          </a:p>
        </p:txBody>
      </p:sp>
      <p:sp>
        <p:nvSpPr>
          <p:cNvPr id="30" name="harness-stage-body-3">
            <a:extLst xmlns:a="http://schemas.openxmlformats.org/drawingml/2006/main">
              <a:ext uri="{FF2B5EF4-FFF2-40B4-BE49-F238E27FC236}">
                <a16:creationId xmlns:a16="http://schemas.microsoft.com/office/drawing/2014/main" id="{F6F01CE0-029E-40E9-BF53-C58B0FF5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409950"/>
            <a:ext cx="1562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Stop rules · approvals</a:t>
            </a:r>
          </a:p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logs · fallback</a:t>
            </a:r>
          </a:p>
        </p:txBody>
      </p:sp>
      <p:sp>
        <p:nvSpPr>
          <p:cNvPr id="31" name="harness-stage-4">
            <a:extLst xmlns:a="http://schemas.openxmlformats.org/drawingml/2006/main">
              <a:ext uri="{FF2B5EF4-FFF2-40B4-BE49-F238E27FC236}">
                <a16:creationId xmlns:a16="http://schemas.microsoft.com/office/drawing/2014/main" id="{52FF9567-559C-4CE9-8B53-30C3CDB3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81250"/>
            <a:ext cx="1866900" cy="16764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harness-stage-num-4">
            <a:extLst xmlns:a="http://schemas.openxmlformats.org/drawingml/2006/main">
              <a:ext uri="{FF2B5EF4-FFF2-40B4-BE49-F238E27FC236}">
                <a16:creationId xmlns:a16="http://schemas.microsoft.com/office/drawing/2014/main" id="{6834D9F3-CCBA-4777-8C41-9AEA4A7F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5527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05 · PROVE</a:t>
            </a:r>
          </a:p>
        </p:txBody>
      </p:sp>
      <p:sp>
        <p:nvSpPr>
          <p:cNvPr id="33" name="harness-stage-title-4">
            <a:extLst xmlns:a="http://schemas.openxmlformats.org/drawingml/2006/main">
              <a:ext uri="{FF2B5EF4-FFF2-40B4-BE49-F238E27FC236}">
                <a16:creationId xmlns:a16="http://schemas.microsoft.com/office/drawing/2014/main" id="{AC16A665-1948-412B-BF9B-5D9BA7AC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8765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SHOW</a:t>
            </a:r>
            <a:b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50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34" name="harness-stage-body-4">
            <a:extLst xmlns:a="http://schemas.openxmlformats.org/drawingml/2006/main">
              <a:ext uri="{FF2B5EF4-FFF2-40B4-BE49-F238E27FC236}">
                <a16:creationId xmlns:a16="http://schemas.microsoft.com/office/drawing/2014/main" id="{FF831200-A3F3-4CD9-8809-84B7B283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09950"/>
            <a:ext cx="1562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Value · traceability</a:t>
            </a:r>
          </a:p>
          <a:p xmlns:a="http://schemas.openxmlformats.org/drawingml/2006/main">
            <a:pPr algn="l">
              <a:buNone/>
              <a:defRPr sz="12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handover</a:t>
            </a:r>
          </a:p>
        </p:txBody>
      </p:sp>
      <p:sp>
        <p:nvSpPr>
          <p:cNvPr id="35" name="harness-policy-rail">
            <a:extLst xmlns:a="http://schemas.openxmlformats.org/drawingml/2006/main">
              <a:ext uri="{FF2B5EF4-FFF2-40B4-BE49-F238E27FC236}">
                <a16:creationId xmlns:a16="http://schemas.microsoft.com/office/drawing/2014/main" id="{34C88528-1392-40AB-9143-DABA33F8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10820400" cy="7429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3157D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harness-policy-text">
            <a:extLst xmlns:a="http://schemas.openxmlformats.org/drawingml/2006/main">
              <a:ext uri="{FF2B5EF4-FFF2-40B4-BE49-F238E27FC236}">
                <a16:creationId xmlns:a16="http://schemas.microsoft.com/office/drawing/2014/main" id="{80B6B308-001C-49CE-9D2C-963124E4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19600"/>
            <a:ext cx="10363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AGENT HARNESS = THE SAFETY BELT AROUND THE AI</a:t>
            </a:r>
          </a:p>
          <a:p xmlns:a="http://schemas.openxmlformats.org/drawingml/2006/main">
            <a:pPr algn="ctr">
              <a:buNone/>
              <a:defRPr sz="120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Data filters · approved tools · least privilege · human approval · audit log · kill switch</a:t>
            </a:r>
          </a:p>
        </p:txBody>
      </p:sp>
      <p:sp>
        <p:nvSpPr>
          <p:cNvPr id="37" name="harness-conclusion">
            <a:extLst xmlns:a="http://schemas.openxmlformats.org/drawingml/2006/main">
              <a:ext uri="{FF2B5EF4-FFF2-40B4-BE49-F238E27FC236}">
                <a16:creationId xmlns:a16="http://schemas.microsoft.com/office/drawing/2014/main" id="{99D8F533-A9F7-42BE-B601-FDAD4694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295900"/>
            <a:ext cx="899160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harness-conclusion-text">
            <a:extLst xmlns:a="http://schemas.openxmlformats.org/drawingml/2006/main">
              <a:ext uri="{FF2B5EF4-FFF2-40B4-BE49-F238E27FC236}">
                <a16:creationId xmlns:a16="http://schemas.microsoft.com/office/drawing/2014/main" id="{81C23C8E-B273-491A-93B5-C4BAAAFF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10200"/>
            <a:ext cx="8991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65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We test the framework — not just the prototype.</a:t>
            </a:r>
          </a:p>
        </p:txBody>
      </p:sp>
    </p:spTree>
    <p:extLst>
      <p:ext uri="{BB962C8B-B14F-4D97-AF65-F5344CB8AC3E}">
        <p14:creationId xmlns:p14="http://schemas.microsoft.com/office/powerpoint/2010/main" val="866335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accent-9">
            <a:extLst xmlns:a="http://schemas.openxmlformats.org/drawingml/2006/main">
              <a:ext uri="{FF2B5EF4-FFF2-40B4-BE49-F238E27FC236}">
                <a16:creationId xmlns:a16="http://schemas.microsoft.com/office/drawing/2014/main" id="{32E76097-AF1B-4F45-961C-24121096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4762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kicker-9">
            <a:extLst xmlns:a="http://schemas.openxmlformats.org/drawingml/2006/main">
              <a:ext uri="{FF2B5EF4-FFF2-40B4-BE49-F238E27FC236}">
                <a16:creationId xmlns:a16="http://schemas.microsoft.com/office/drawing/2014/main" id="{9E0375BD-19C9-498D-B0FE-F7E68B15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81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WHY TAKE PART?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02D79EF0-3406-445F-B752-9AA568EF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37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Every participant gains tangible value</a:t>
            </a:r>
          </a:p>
        </p:txBody>
      </p:sp>
      <p:sp>
        <p:nvSpPr>
          <p:cNvPr id="4" name="footer-rule-9">
            <a:extLst xmlns:a="http://schemas.openxmlformats.org/drawingml/2006/main">
              <a:ext uri="{FF2B5EF4-FFF2-40B4-BE49-F238E27FC236}">
                <a16:creationId xmlns:a16="http://schemas.microsoft.com/office/drawing/2014/main" id="{2521A3C2-A955-44CC-9EA1-0B87304D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name-9">
            <a:extLst xmlns:a="http://schemas.openxmlformats.org/drawingml/2006/main">
              <a:ext uri="{FF2B5EF4-FFF2-40B4-BE49-F238E27FC236}">
                <a16:creationId xmlns:a16="http://schemas.microsoft.com/office/drawing/2014/main" id="{957BE3DB-8B88-4FCC-BD01-575B0B11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85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PUBLIC-SECTOR AGENT HARNESS · HACKATHON PROPOSAL</a:t>
            </a:r>
          </a:p>
        </p:txBody>
      </p:sp>
      <p:sp>
        <p:nvSpPr>
          <p:cNvPr id="6" name="footer-date-9">
            <a:extLst xmlns:a="http://schemas.openxmlformats.org/drawingml/2006/main">
              <a:ext uri="{FF2B5EF4-FFF2-40B4-BE49-F238E27FC236}">
                <a16:creationId xmlns:a16="http://schemas.microsoft.com/office/drawing/2014/main" id="{28B8BB08-BD4B-4C48-9384-95CADB59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457950"/>
            <a:ext cx="123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9">
            <a:extLst xmlns:a="http://schemas.openxmlformats.org/drawingml/2006/main">
              <a:ext uri="{FF2B5EF4-FFF2-40B4-BE49-F238E27FC236}">
                <a16:creationId xmlns:a16="http://schemas.microsoft.com/office/drawing/2014/main" id="{D6581F11-8A65-42A9-AAA9-1166A5EC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partner-lead">
            <a:extLst xmlns:a="http://schemas.openxmlformats.org/drawingml/2006/main">
              <a:ext uri="{FF2B5EF4-FFF2-40B4-BE49-F238E27FC236}">
                <a16:creationId xmlns:a16="http://schemas.microsoft.com/office/drawing/2014/main" id="{E4D888AE-1203-467D-B4DA-E06E46C1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14450"/>
            <a:ext cx="1000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Models, compute, operations and municipal needs are tested together — instead of in isolation.</a:t>
            </a:r>
          </a:p>
        </p:txBody>
      </p:sp>
      <p:sp>
        <p:nvSpPr>
          <p:cNvPr id="9" name="partner-bar-0">
            <a:extLst xmlns:a="http://schemas.openxmlformats.org/drawingml/2006/main">
              <a:ext uri="{FF2B5EF4-FFF2-40B4-BE49-F238E27FC236}">
                <a16:creationId xmlns:a16="http://schemas.microsoft.com/office/drawing/2014/main" id="{252D4A01-FF31-4C2E-8A12-9B4C8FD1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228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partner-name-0">
            <a:extLst xmlns:a="http://schemas.openxmlformats.org/drawingml/2006/main">
              <a:ext uri="{FF2B5EF4-FFF2-40B4-BE49-F238E27FC236}">
                <a16:creationId xmlns:a16="http://schemas.microsoft.com/office/drawing/2014/main" id="{231C2F50-D5A0-4586-B113-B8BE96EF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CORTI</a:t>
            </a:r>
          </a:p>
        </p:txBody>
      </p:sp>
      <p:sp>
        <p:nvSpPr>
          <p:cNvPr id="11" name="partner-role-0">
            <a:extLst xmlns:a="http://schemas.openxmlformats.org/drawingml/2006/main">
              <a:ext uri="{FF2B5EF4-FFF2-40B4-BE49-F238E27FC236}">
                <a16:creationId xmlns:a16="http://schemas.microsoft.com/office/drawing/2014/main" id="{A90224F7-C8B9-4C5F-AF8F-80DF6DCB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Public-sector requirements in practice</a:t>
            </a:r>
          </a:p>
        </p:txBody>
      </p:sp>
      <p:sp>
        <p:nvSpPr>
          <p:cNvPr id="12" name="partner-0-0-dot">
            <a:extLst xmlns:a="http://schemas.openxmlformats.org/drawingml/2006/main">
              <a:ext uri="{FF2B5EF4-FFF2-40B4-BE49-F238E27FC236}">
                <a16:creationId xmlns:a16="http://schemas.microsoft.com/office/drawing/2014/main" id="{8F79800B-5C8D-41E9-B691-7FC1929A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partner-0-0-text">
            <a:extLst xmlns:a="http://schemas.openxmlformats.org/drawingml/2006/main">
              <a:ext uri="{FF2B5EF4-FFF2-40B4-BE49-F238E27FC236}">
                <a16:creationId xmlns:a16="http://schemas.microsoft.com/office/drawing/2014/main" id="{FD97A5C8-0B54-4530-8549-F156C1F1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957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See models used in real settings</a:t>
            </a:r>
          </a:p>
        </p:txBody>
      </p:sp>
      <p:sp>
        <p:nvSpPr>
          <p:cNvPr id="14" name="partner-0-1-dot">
            <a:extLst xmlns:a="http://schemas.openxmlformats.org/drawingml/2006/main">
              <a:ext uri="{FF2B5EF4-FFF2-40B4-BE49-F238E27FC236}">
                <a16:creationId xmlns:a16="http://schemas.microsoft.com/office/drawing/2014/main" id="{FA222A36-ADE1-406B-BB71-BD08DD0C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partner-0-1-text">
            <a:extLst xmlns:a="http://schemas.openxmlformats.org/drawingml/2006/main">
              <a:ext uri="{FF2B5EF4-FFF2-40B4-BE49-F238E27FC236}">
                <a16:creationId xmlns:a16="http://schemas.microsoft.com/office/drawing/2014/main" id="{1C358DF3-6D25-48CB-B467-93CEAB98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862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Shape requirements for control and traceability</a:t>
            </a:r>
          </a:p>
        </p:txBody>
      </p:sp>
      <p:sp>
        <p:nvSpPr>
          <p:cNvPr id="16" name="partner-0-2-dot">
            <a:extLst xmlns:a="http://schemas.openxmlformats.org/drawingml/2006/main">
              <a:ext uri="{FF2B5EF4-FFF2-40B4-BE49-F238E27FC236}">
                <a16:creationId xmlns:a16="http://schemas.microsoft.com/office/drawing/2014/main" id="{9F286BA0-5244-4849-81D4-F2C4AB0D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partner-0-2-text">
            <a:extLst xmlns:a="http://schemas.openxmlformats.org/drawingml/2006/main">
              <a:ext uri="{FF2B5EF4-FFF2-40B4-BE49-F238E27FC236}">
                <a16:creationId xmlns:a16="http://schemas.microsoft.com/office/drawing/2014/main" id="{26A9CC6C-AA60-46AB-9AA0-93962F48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768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Create a pathway for more municipalities</a:t>
            </a:r>
          </a:p>
        </p:txBody>
      </p:sp>
      <p:sp>
        <p:nvSpPr>
          <p:cNvPr id="18" name="partner-sep-1">
            <a:extLst xmlns:a="http://schemas.openxmlformats.org/drawingml/2006/main">
              <a:ext uri="{FF2B5EF4-FFF2-40B4-BE49-F238E27FC236}">
                <a16:creationId xmlns:a16="http://schemas.microsoft.com/office/drawing/2014/main" id="{3C4DA88C-D010-448B-8F41-483A0B6A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1924050"/>
            <a:ext cx="0" cy="3600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partner-bar-1">
            <a:extLst xmlns:a="http://schemas.openxmlformats.org/drawingml/2006/main">
              <a:ext uri="{FF2B5EF4-FFF2-40B4-BE49-F238E27FC236}">
                <a16:creationId xmlns:a16="http://schemas.microsoft.com/office/drawing/2014/main" id="{FDC37545-C34C-475D-9EE6-43829311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924050"/>
            <a:ext cx="228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partner-name-1">
            <a:extLst xmlns:a="http://schemas.openxmlformats.org/drawingml/2006/main">
              <a:ext uri="{FF2B5EF4-FFF2-40B4-BE49-F238E27FC236}">
                <a16:creationId xmlns:a16="http://schemas.microsoft.com/office/drawing/2014/main" id="{52257E99-DE8C-4F6D-8D39-2A0AE00E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247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DCAI / GEFION</a:t>
            </a:r>
          </a:p>
        </p:txBody>
      </p:sp>
      <p:sp>
        <p:nvSpPr>
          <p:cNvPr id="21" name="partner-role-1">
            <a:extLst xmlns:a="http://schemas.openxmlformats.org/drawingml/2006/main">
              <a:ext uri="{FF2B5EF4-FFF2-40B4-BE49-F238E27FC236}">
                <a16:creationId xmlns:a16="http://schemas.microsoft.com/office/drawing/2014/main" id="{23AF5F73-399B-466C-ABB3-3E4A4DCA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85750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Danish AI in a controlled setting</a:t>
            </a:r>
          </a:p>
        </p:txBody>
      </p:sp>
      <p:sp>
        <p:nvSpPr>
          <p:cNvPr id="22" name="partner-1-0-dot">
            <a:extLst xmlns:a="http://schemas.openxmlformats.org/drawingml/2006/main">
              <a:ext uri="{FF2B5EF4-FFF2-40B4-BE49-F238E27FC236}">
                <a16:creationId xmlns:a16="http://schemas.microsoft.com/office/drawing/2014/main" id="{4FEA333B-94DF-4149-8C09-A068FD47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7623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partner-1-0-text">
            <a:extLst xmlns:a="http://schemas.openxmlformats.org/drawingml/2006/main">
              <a:ext uri="{FF2B5EF4-FFF2-40B4-BE49-F238E27FC236}">
                <a16:creationId xmlns:a16="http://schemas.microsoft.com/office/drawing/2014/main" id="{95E7A9C4-0DA5-4F4A-9491-21AAD7CE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6957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 capacity against real needs</a:t>
            </a:r>
          </a:p>
        </p:txBody>
      </p:sp>
      <p:sp>
        <p:nvSpPr>
          <p:cNvPr id="24" name="partner-1-1-dot">
            <a:extLst xmlns:a="http://schemas.openxmlformats.org/drawingml/2006/main">
              <a:ext uri="{FF2B5EF4-FFF2-40B4-BE49-F238E27FC236}">
                <a16:creationId xmlns:a16="http://schemas.microsoft.com/office/drawing/2014/main" id="{5A606FEB-EEB1-46D6-B522-A274C4C8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352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partner-1-1-text">
            <a:extLst xmlns:a="http://schemas.openxmlformats.org/drawingml/2006/main">
              <a:ext uri="{FF2B5EF4-FFF2-40B4-BE49-F238E27FC236}">
                <a16:creationId xmlns:a16="http://schemas.microsoft.com/office/drawing/2014/main" id="{5875C023-9E58-4F52-9419-511E4833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862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Document operations and security</a:t>
            </a:r>
          </a:p>
        </p:txBody>
      </p:sp>
      <p:sp>
        <p:nvSpPr>
          <p:cNvPr id="26" name="partner-1-2-dot">
            <a:extLst xmlns:a="http://schemas.openxmlformats.org/drawingml/2006/main">
              <a:ext uri="{FF2B5EF4-FFF2-40B4-BE49-F238E27FC236}">
                <a16:creationId xmlns:a16="http://schemas.microsoft.com/office/drawing/2014/main" id="{27510C57-7BD4-419C-836B-DD94EFC5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9434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partner-1-2-text">
            <a:extLst xmlns:a="http://schemas.openxmlformats.org/drawingml/2006/main">
              <a:ext uri="{FF2B5EF4-FFF2-40B4-BE49-F238E27FC236}">
                <a16:creationId xmlns:a16="http://schemas.microsoft.com/office/drawing/2014/main" id="{679B2B91-819B-453C-B4CE-CFF1E54E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8768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Create a reference for scaling</a:t>
            </a:r>
          </a:p>
        </p:txBody>
      </p:sp>
      <p:sp>
        <p:nvSpPr>
          <p:cNvPr id="28" name="partner-sep-2">
            <a:extLst xmlns:a="http://schemas.openxmlformats.org/drawingml/2006/main">
              <a:ext uri="{FF2B5EF4-FFF2-40B4-BE49-F238E27FC236}">
                <a16:creationId xmlns:a16="http://schemas.microsoft.com/office/drawing/2014/main" id="{3F2DD74F-0FEE-4945-95FE-38443FAD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1924050"/>
            <a:ext cx="0" cy="3600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partner-bar-2">
            <a:extLst xmlns:a="http://schemas.openxmlformats.org/drawingml/2006/main">
              <a:ext uri="{FF2B5EF4-FFF2-40B4-BE49-F238E27FC236}">
                <a16:creationId xmlns:a16="http://schemas.microsoft.com/office/drawing/2014/main" id="{2D999E60-8D87-45DB-B327-69564246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24050"/>
            <a:ext cx="228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partner-name-2">
            <a:extLst xmlns:a="http://schemas.openxmlformats.org/drawingml/2006/main">
              <a:ext uri="{FF2B5EF4-FFF2-40B4-BE49-F238E27FC236}">
                <a16:creationId xmlns:a16="http://schemas.microsoft.com/office/drawing/2014/main" id="{8B4A1E09-9095-4DE7-B14D-75880A18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47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PROMTE</a:t>
            </a:r>
          </a:p>
        </p:txBody>
      </p:sp>
      <p:sp>
        <p:nvSpPr>
          <p:cNvPr id="31" name="partner-role-2">
            <a:extLst xmlns:a="http://schemas.openxmlformats.org/drawingml/2006/main">
              <a:ext uri="{FF2B5EF4-FFF2-40B4-BE49-F238E27FC236}">
                <a16:creationId xmlns:a16="http://schemas.microsoft.com/office/drawing/2014/main" id="{0056DD6D-64E4-41CA-BFAE-17D80149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5750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From prototype to operations</a:t>
            </a:r>
          </a:p>
        </p:txBody>
      </p:sp>
      <p:sp>
        <p:nvSpPr>
          <p:cNvPr id="32" name="partner-2-0-dot">
            <a:extLst xmlns:a="http://schemas.openxmlformats.org/drawingml/2006/main">
              <a:ext uri="{FF2B5EF4-FFF2-40B4-BE49-F238E27FC236}">
                <a16:creationId xmlns:a16="http://schemas.microsoft.com/office/drawing/2014/main" id="{E94C090A-6B6A-4E56-B37C-5325890D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623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partner-2-0-text">
            <a:extLst xmlns:a="http://schemas.openxmlformats.org/drawingml/2006/main">
              <a:ext uri="{FF2B5EF4-FFF2-40B4-BE49-F238E27FC236}">
                <a16:creationId xmlns:a16="http://schemas.microsoft.com/office/drawing/2014/main" id="{0A1C785A-E1E9-4A38-8E83-55CB1F87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957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 release and stop rules</a:t>
            </a:r>
          </a:p>
        </p:txBody>
      </p:sp>
      <p:sp>
        <p:nvSpPr>
          <p:cNvPr id="34" name="partner-2-1-dot">
            <a:extLst xmlns:a="http://schemas.openxmlformats.org/drawingml/2006/main">
              <a:ext uri="{FF2B5EF4-FFF2-40B4-BE49-F238E27FC236}">
                <a16:creationId xmlns:a16="http://schemas.microsoft.com/office/drawing/2014/main" id="{E706C780-9016-4E1B-BD7A-DA56AC1E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52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partner-2-1-text">
            <a:extLst xmlns:a="http://schemas.openxmlformats.org/drawingml/2006/main">
              <a:ext uri="{FF2B5EF4-FFF2-40B4-BE49-F238E27FC236}">
                <a16:creationId xmlns:a16="http://schemas.microsoft.com/office/drawing/2014/main" id="{0B10F443-5CA4-4A34-9F8A-93AE1F44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862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Reduce one-off solutions</a:t>
            </a:r>
          </a:p>
        </p:txBody>
      </p:sp>
      <p:sp>
        <p:nvSpPr>
          <p:cNvPr id="36" name="partner-2-2-dot">
            <a:extLst xmlns:a="http://schemas.openxmlformats.org/drawingml/2006/main">
              <a:ext uri="{FF2B5EF4-FFF2-40B4-BE49-F238E27FC236}">
                <a16:creationId xmlns:a16="http://schemas.microsoft.com/office/drawing/2014/main" id="{5CCCBF13-8245-4733-8FA7-BACF5C9B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434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partner-2-2-text">
            <a:extLst xmlns:a="http://schemas.openxmlformats.org/drawingml/2006/main">
              <a:ext uri="{FF2B5EF4-FFF2-40B4-BE49-F238E27FC236}">
                <a16:creationId xmlns:a16="http://schemas.microsoft.com/office/drawing/2014/main" id="{4EA992F5-5ADC-4D5F-B052-2891BD04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768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Clarify ownership and operating costs</a:t>
            </a:r>
          </a:p>
        </p:txBody>
      </p:sp>
      <p:sp>
        <p:nvSpPr>
          <p:cNvPr id="38" name="partner-sep-3">
            <a:extLst xmlns:a="http://schemas.openxmlformats.org/drawingml/2006/main">
              <a:ext uri="{FF2B5EF4-FFF2-40B4-BE49-F238E27FC236}">
                <a16:creationId xmlns:a16="http://schemas.microsoft.com/office/drawing/2014/main" id="{DC5F3BBD-5867-45CE-AA30-7454A02C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924050"/>
            <a:ext cx="0" cy="3600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9" name="partner-bar-3">
            <a:extLst xmlns:a="http://schemas.openxmlformats.org/drawingml/2006/main">
              <a:ext uri="{FF2B5EF4-FFF2-40B4-BE49-F238E27FC236}">
                <a16:creationId xmlns:a16="http://schemas.microsoft.com/office/drawing/2014/main" id="{5713AD6D-1F9E-4271-8C4D-3CB7AF25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924050"/>
            <a:ext cx="228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partner-name-3">
            <a:extLst xmlns:a="http://schemas.openxmlformats.org/drawingml/2006/main">
              <a:ext uri="{FF2B5EF4-FFF2-40B4-BE49-F238E27FC236}">
                <a16:creationId xmlns:a16="http://schemas.microsoft.com/office/drawing/2014/main" id="{1D1663FC-C22C-4A77-B56F-9556D6DF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47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KALUNDBORG /</a:t>
            </a:r>
            <a:b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</a:br>
            <a:r>
              <a:rPr sz="17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MUNICIPALITIES</a:t>
            </a:r>
          </a:p>
        </p:txBody>
      </p:sp>
      <p:sp>
        <p:nvSpPr>
          <p:cNvPr id="41" name="partner-role-3">
            <a:extLst xmlns:a="http://schemas.openxmlformats.org/drawingml/2006/main">
              <a:ext uri="{FF2B5EF4-FFF2-40B4-BE49-F238E27FC236}">
                <a16:creationId xmlns:a16="http://schemas.microsoft.com/office/drawing/2014/main" id="{FF24DC3E-7662-4506-B3D0-12951F59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85750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Rapid learning · lower risk</a:t>
            </a:r>
          </a:p>
        </p:txBody>
      </p:sp>
      <p:sp>
        <p:nvSpPr>
          <p:cNvPr id="42" name="partner-3-0-dot">
            <a:extLst xmlns:a="http://schemas.openxmlformats.org/drawingml/2006/main">
              <a:ext uri="{FF2B5EF4-FFF2-40B4-BE49-F238E27FC236}">
                <a16:creationId xmlns:a16="http://schemas.microsoft.com/office/drawing/2014/main" id="{9AD8A84F-311D-41A6-BE61-7EC74FB8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623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3" name="partner-3-0-text">
            <a:extLst xmlns:a="http://schemas.openxmlformats.org/drawingml/2006/main">
              <a:ext uri="{FF2B5EF4-FFF2-40B4-BE49-F238E27FC236}">
                <a16:creationId xmlns:a16="http://schemas.microsoft.com/office/drawing/2014/main" id="{8532A776-F910-4791-AC3A-2D0F7EF2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6957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Test local needs safely</a:t>
            </a:r>
          </a:p>
        </p:txBody>
      </p:sp>
      <p:sp>
        <p:nvSpPr>
          <p:cNvPr id="44" name="partner-3-1-dot">
            <a:extLst xmlns:a="http://schemas.openxmlformats.org/drawingml/2006/main">
              <a:ext uri="{FF2B5EF4-FFF2-40B4-BE49-F238E27FC236}">
                <a16:creationId xmlns:a16="http://schemas.microsoft.com/office/drawing/2014/main" id="{3A2F445E-DE2D-40DB-8F8E-96B7C058A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3529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partner-3-1-text">
            <a:extLst xmlns:a="http://schemas.openxmlformats.org/drawingml/2006/main">
              <a:ext uri="{FF2B5EF4-FFF2-40B4-BE49-F238E27FC236}">
                <a16:creationId xmlns:a16="http://schemas.microsoft.com/office/drawing/2014/main" id="{50A4C2E0-CDD9-4823-984F-1F40BBF9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862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Make risk, cost and ownership visible</a:t>
            </a:r>
          </a:p>
        </p:txBody>
      </p:sp>
      <p:sp>
        <p:nvSpPr>
          <p:cNvPr id="46" name="partner-3-2-dot">
            <a:extLst xmlns:a="http://schemas.openxmlformats.org/drawingml/2006/main">
              <a:ext uri="{FF2B5EF4-FFF2-40B4-BE49-F238E27FC236}">
                <a16:creationId xmlns:a16="http://schemas.microsoft.com/office/drawing/2014/main" id="{F7991246-F604-4907-B7F1-D3A53693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9434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partner-3-2-text">
            <a:extLst xmlns:a="http://schemas.openxmlformats.org/drawingml/2006/main">
              <a:ext uri="{FF2B5EF4-FFF2-40B4-BE49-F238E27FC236}">
                <a16:creationId xmlns:a16="http://schemas.microsoft.com/office/drawing/2014/main" id="{4C556365-4663-420E-A81B-05E0AE03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87680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0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0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Reusable by other municipalities</a:t>
            </a:r>
          </a:p>
        </p:txBody>
      </p:sp>
      <p:sp>
        <p:nvSpPr>
          <p:cNvPr id="48" name="partner-product">
            <a:extLst xmlns:a="http://schemas.openxmlformats.org/drawingml/2006/main">
              <a:ext uri="{FF2B5EF4-FFF2-40B4-BE49-F238E27FC236}">
                <a16:creationId xmlns:a16="http://schemas.microsoft.com/office/drawing/2014/main" id="{0967C03E-DA01-48AA-BA0F-40CF73D7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4762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partner-product-text">
            <a:extLst xmlns:a="http://schemas.openxmlformats.org/drawingml/2006/main">
              <a:ext uri="{FF2B5EF4-FFF2-40B4-BE49-F238E27FC236}">
                <a16:creationId xmlns:a16="http://schemas.microsoft.com/office/drawing/2014/main" id="{84E4DF5C-2B9A-4CD0-8FDE-2EE064A0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19775"/>
            <a:ext cx="1040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SHARED OUTPUT · harness v0.2 · test scorecard · documentation pack · ops model · next pilot</a:t>
            </a:r>
          </a:p>
        </p:txBody>
      </p:sp>
    </p:spTree>
    <p:extLst>
      <p:ext uri="{BB962C8B-B14F-4D97-AF65-F5344CB8AC3E}">
        <p14:creationId xmlns:p14="http://schemas.microsoft.com/office/powerpoint/2010/main" val="249805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accent-7">
            <a:extLst xmlns:a="http://schemas.openxmlformats.org/drawingml/2006/main">
              <a:ext uri="{FF2B5EF4-FFF2-40B4-BE49-F238E27FC236}">
                <a16:creationId xmlns:a16="http://schemas.microsoft.com/office/drawing/2014/main" id="{8FC2792D-F088-4A5E-9329-9FFC4563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4762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kicker-7">
            <a:extLst xmlns:a="http://schemas.openxmlformats.org/drawingml/2006/main">
              <a:ext uri="{FF2B5EF4-FFF2-40B4-BE49-F238E27FC236}">
                <a16:creationId xmlns:a16="http://schemas.microsoft.com/office/drawing/2014/main" id="{38380892-5DC3-485C-AE3C-5D29B3B4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81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CROSS-FUNCTIONAL TEAMS</a:t>
            </a:r>
          </a:p>
        </p:txBody>
      </p:sp>
      <p:sp>
        <p:nvSpPr>
          <p:cNvPr id="3" name="title-7">
            <a:extLst xmlns:a="http://schemas.openxmlformats.org/drawingml/2006/main">
              <a:ext uri="{FF2B5EF4-FFF2-40B4-BE49-F238E27FC236}">
                <a16:creationId xmlns:a16="http://schemas.microsoft.com/office/drawing/2014/main" id="{373CD3D3-4CB9-4556-AF61-90C7B143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66750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2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You do not need to code</a:t>
            </a:r>
          </a:p>
          <a:p xmlns:a="http://schemas.openxmlformats.org/drawingml/2006/main">
            <a:pPr algn="l">
              <a:buNone/>
              <a:defRPr sz="3225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to take part</a:t>
            </a:r>
          </a:p>
        </p:txBody>
      </p:sp>
      <p:sp>
        <p:nvSpPr>
          <p:cNvPr id="4" name="footer-rule-7">
            <a:extLst xmlns:a="http://schemas.openxmlformats.org/drawingml/2006/main">
              <a:ext uri="{FF2B5EF4-FFF2-40B4-BE49-F238E27FC236}">
                <a16:creationId xmlns:a16="http://schemas.microsoft.com/office/drawing/2014/main" id="{1BD1B757-3F13-48DA-BD34-636B9751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footer-name-7">
            <a:extLst xmlns:a="http://schemas.openxmlformats.org/drawingml/2006/main">
              <a:ext uri="{FF2B5EF4-FFF2-40B4-BE49-F238E27FC236}">
                <a16:creationId xmlns:a16="http://schemas.microsoft.com/office/drawing/2014/main" id="{77DE33E0-313F-4931-AD7D-7F330725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85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PUBLIC-SECTOR AGENT HARNESS · HACKATHON PROPOSAL</a:t>
            </a:r>
          </a:p>
        </p:txBody>
      </p:sp>
      <p:sp>
        <p:nvSpPr>
          <p:cNvPr id="6" name="footer-date-7">
            <a:extLst xmlns:a="http://schemas.openxmlformats.org/drawingml/2006/main">
              <a:ext uri="{FF2B5EF4-FFF2-40B4-BE49-F238E27FC236}">
                <a16:creationId xmlns:a16="http://schemas.microsoft.com/office/drawing/2014/main" id="{1A16E25C-24B4-4167-9ACD-C0374055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457950"/>
            <a:ext cx="123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footer-num-7">
            <a:extLst xmlns:a="http://schemas.openxmlformats.org/drawingml/2006/main">
              <a:ext uri="{FF2B5EF4-FFF2-40B4-BE49-F238E27FC236}">
                <a16:creationId xmlns:a16="http://schemas.microsoft.com/office/drawing/2014/main" id="{A2EAE59C-C1C0-4863-B317-723651EF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8B8B84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8B8B8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map-lead">
            <a:extLst xmlns:a="http://schemas.openxmlformats.org/drawingml/2006/main">
              <a:ext uri="{FF2B5EF4-FFF2-40B4-BE49-F238E27FC236}">
                <a16:creationId xmlns:a16="http://schemas.microsoft.com/office/drawing/2014/main" id="{78C72D6E-189A-4C04-8BDD-DCC4DD07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5811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38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538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Together, each team must answer three questions: Can we? May we? Should we?</a:t>
            </a:r>
          </a:p>
        </p:txBody>
      </p:sp>
      <p:sp>
        <p:nvSpPr>
          <p:cNvPr id="9" name="map-h1">
            <a:extLst xmlns:a="http://schemas.openxmlformats.org/drawingml/2006/main">
              <a:ext uri="{FF2B5EF4-FFF2-40B4-BE49-F238E27FC236}">
                <a16:creationId xmlns:a16="http://schemas.microsoft.com/office/drawing/2014/main" id="{39290FDA-B5FA-4A19-9229-8093893D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EXPERTISE</a:t>
            </a:r>
          </a:p>
        </p:txBody>
      </p:sp>
      <p:sp>
        <p:nvSpPr>
          <p:cNvPr id="10" name="map-h2">
            <a:extLst xmlns:a="http://schemas.openxmlformats.org/drawingml/2006/main">
              <a:ext uri="{FF2B5EF4-FFF2-40B4-BE49-F238E27FC236}">
                <a16:creationId xmlns:a16="http://schemas.microsoft.com/office/drawing/2014/main" id="{005A9AC3-75FE-497F-8301-BC721C87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8669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ROLE ON THE TEAM</a:t>
            </a:r>
          </a:p>
        </p:txBody>
      </p:sp>
      <p:sp>
        <p:nvSpPr>
          <p:cNvPr id="11" name="map-h3">
            <a:extLst xmlns:a="http://schemas.openxmlformats.org/drawingml/2006/main">
              <a:ext uri="{FF2B5EF4-FFF2-40B4-BE49-F238E27FC236}">
                <a16:creationId xmlns:a16="http://schemas.microsoft.com/office/drawing/2014/main" id="{9B04912B-6EF1-4181-A35E-6BC6E604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8669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CAN WE · MAY WE · SHOULD WE</a:t>
            </a:r>
          </a:p>
        </p:txBody>
      </p:sp>
      <p:sp>
        <p:nvSpPr>
          <p:cNvPr id="12" name="map-top-rule">
            <a:extLst xmlns:a="http://schemas.openxmlformats.org/drawingml/2006/main">
              <a:ext uri="{FF2B5EF4-FFF2-40B4-BE49-F238E27FC236}">
                <a16:creationId xmlns:a16="http://schemas.microsoft.com/office/drawing/2014/main" id="{BD4B4AEB-EA1B-474A-9E58-4882AC2F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17171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map-bg-0">
            <a:extLst xmlns:a="http://schemas.openxmlformats.org/drawingml/2006/main">
              <a:ext uri="{FF2B5EF4-FFF2-40B4-BE49-F238E27FC236}">
                <a16:creationId xmlns:a16="http://schemas.microsoft.com/office/drawing/2014/main" id="{D55EB0BE-4E0D-413E-9151-DA56BCDB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map-risk-0">
            <a:extLst xmlns:a="http://schemas.openxmlformats.org/drawingml/2006/main">
              <a:ext uri="{FF2B5EF4-FFF2-40B4-BE49-F238E27FC236}">
                <a16:creationId xmlns:a16="http://schemas.microsoft.com/office/drawing/2014/main" id="{64C810C1-502E-4ED3-B038-8B874A76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24100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Domain expert / user</a:t>
            </a:r>
          </a:p>
        </p:txBody>
      </p:sp>
      <p:sp>
        <p:nvSpPr>
          <p:cNvPr id="15" name="map-control-0">
            <a:extLst xmlns:a="http://schemas.openxmlformats.org/drawingml/2006/main">
              <a:ext uri="{FF2B5EF4-FFF2-40B4-BE49-F238E27FC236}">
                <a16:creationId xmlns:a16="http://schemas.microsoft.com/office/drawing/2014/main" id="{BB5E8BEC-25CF-4A1F-9DDC-EF8A2D14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764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Defines the need and a good answer</a:t>
            </a:r>
          </a:p>
        </p:txBody>
      </p:sp>
      <p:sp>
        <p:nvSpPr>
          <p:cNvPr id="16" name="map-change-0">
            <a:extLst xmlns:a="http://schemas.openxmlformats.org/drawingml/2006/main">
              <a:ext uri="{FF2B5EF4-FFF2-40B4-BE49-F238E27FC236}">
                <a16:creationId xmlns:a16="http://schemas.microsoft.com/office/drawing/2014/main" id="{9ADAD574-6CE2-4C4A-8D41-9620A16B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76475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3157D5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3157D5"/>
                </a:solidFill>
                <a:latin typeface="Arial"/>
                <a:ea typeface="Arial"/>
                <a:cs typeface="Arial"/>
              </a:rPr>
              <a:t>SHOULD WE · value and quality</a:t>
            </a:r>
          </a:p>
        </p:txBody>
      </p:sp>
      <p:sp>
        <p:nvSpPr>
          <p:cNvPr id="17" name="map-rule-0">
            <a:extLst xmlns:a="http://schemas.openxmlformats.org/drawingml/2006/main">
              <a:ext uri="{FF2B5EF4-FFF2-40B4-BE49-F238E27FC236}">
                <a16:creationId xmlns:a16="http://schemas.microsoft.com/office/drawing/2014/main" id="{8B8E15FA-0BEE-4FB8-B8C4-E0884038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03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map-risk-1">
            <a:extLst xmlns:a="http://schemas.openxmlformats.org/drawingml/2006/main">
              <a:ext uri="{FF2B5EF4-FFF2-40B4-BE49-F238E27FC236}">
                <a16:creationId xmlns:a16="http://schemas.microsoft.com/office/drawing/2014/main" id="{5E5C1C61-8796-4628-A494-38223F693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43225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Case / product owner</a:t>
            </a:r>
          </a:p>
        </p:txBody>
      </p:sp>
      <p:sp>
        <p:nvSpPr>
          <p:cNvPr id="19" name="map-control-1">
            <a:extLst xmlns:a="http://schemas.openxmlformats.org/drawingml/2006/main">
              <a:ext uri="{FF2B5EF4-FFF2-40B4-BE49-F238E27FC236}">
                <a16:creationId xmlns:a16="http://schemas.microsoft.com/office/drawing/2014/main" id="{398A9D06-C0D9-4C83-8D4A-20B12ADB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8956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Scopes the case and decides go / stop</a:t>
            </a:r>
          </a:p>
        </p:txBody>
      </p:sp>
      <p:sp>
        <p:nvSpPr>
          <p:cNvPr id="20" name="map-change-1">
            <a:extLst xmlns:a="http://schemas.openxmlformats.org/drawingml/2006/main">
              <a:ext uri="{FF2B5EF4-FFF2-40B4-BE49-F238E27FC236}">
                <a16:creationId xmlns:a16="http://schemas.microsoft.com/office/drawing/2014/main" id="{A5D4ED37-138A-415D-9996-1533A577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956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SHOULD WE · ownership and priority</a:t>
            </a:r>
          </a:p>
        </p:txBody>
      </p:sp>
      <p:sp>
        <p:nvSpPr>
          <p:cNvPr id="21" name="map-rule-1">
            <a:extLst xmlns:a="http://schemas.openxmlformats.org/drawingml/2006/main">
              <a:ext uri="{FF2B5EF4-FFF2-40B4-BE49-F238E27FC236}">
                <a16:creationId xmlns:a16="http://schemas.microsoft.com/office/drawing/2014/main" id="{797303BB-E8B8-47FD-8A19-EBB3DA2B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194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map-bg-2">
            <a:extLst xmlns:a="http://schemas.openxmlformats.org/drawingml/2006/main">
              <a:ext uri="{FF2B5EF4-FFF2-40B4-BE49-F238E27FC236}">
                <a16:creationId xmlns:a16="http://schemas.microsoft.com/office/drawing/2014/main" id="{531C8255-3C8B-4534-BA7A-B50B4424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map-risk-2">
            <a:extLst xmlns:a="http://schemas.openxmlformats.org/drawingml/2006/main">
              <a:ext uri="{FF2B5EF4-FFF2-40B4-BE49-F238E27FC236}">
                <a16:creationId xmlns:a16="http://schemas.microsoft.com/office/drawing/2014/main" id="{E4F4531B-3355-4792-ABCE-39FA8B8F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62350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AI / agent developer</a:t>
            </a:r>
          </a:p>
        </p:txBody>
      </p:sp>
      <p:sp>
        <p:nvSpPr>
          <p:cNvPr id="24" name="map-control-2">
            <a:extLst xmlns:a="http://schemas.openxmlformats.org/drawingml/2006/main">
              <a:ext uri="{FF2B5EF4-FFF2-40B4-BE49-F238E27FC236}">
                <a16:creationId xmlns:a16="http://schemas.microsoft.com/office/drawing/2014/main" id="{D547E47E-B899-409F-8539-1A04F69C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1472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Builds the agent, tools and tests</a:t>
            </a:r>
          </a:p>
        </p:txBody>
      </p:sp>
      <p:sp>
        <p:nvSpPr>
          <p:cNvPr id="25" name="map-change-2">
            <a:extLst xmlns:a="http://schemas.openxmlformats.org/drawingml/2006/main">
              <a:ext uri="{FF2B5EF4-FFF2-40B4-BE49-F238E27FC236}">
                <a16:creationId xmlns:a16="http://schemas.microsoft.com/office/drawing/2014/main" id="{615395CC-29AD-4102-A681-17D3425D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14725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CAN WE · function and testing</a:t>
            </a:r>
          </a:p>
        </p:txBody>
      </p:sp>
      <p:sp>
        <p:nvSpPr>
          <p:cNvPr id="26" name="map-rule-2">
            <a:extLst xmlns:a="http://schemas.openxmlformats.org/drawingml/2006/main">
              <a:ext uri="{FF2B5EF4-FFF2-40B4-BE49-F238E27FC236}">
                <a16:creationId xmlns:a16="http://schemas.microsoft.com/office/drawing/2014/main" id="{1497EA09-3F38-441A-90EC-8E82F108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386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map-risk-3">
            <a:extLst xmlns:a="http://schemas.openxmlformats.org/drawingml/2006/main">
              <a:ext uri="{FF2B5EF4-FFF2-40B4-BE49-F238E27FC236}">
                <a16:creationId xmlns:a16="http://schemas.microsoft.com/office/drawing/2014/main" id="{B17C07E4-083B-4C2A-B3B4-54B955C1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81475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Data / integration</a:t>
            </a:r>
          </a:p>
        </p:txBody>
      </p:sp>
      <p:sp>
        <p:nvSpPr>
          <p:cNvPr id="28" name="map-control-3">
            <a:extLst xmlns:a="http://schemas.openxmlformats.org/drawingml/2006/main">
              <a:ext uri="{FF2B5EF4-FFF2-40B4-BE49-F238E27FC236}">
                <a16:creationId xmlns:a16="http://schemas.microsoft.com/office/drawing/2014/main" id="{33F95953-F53C-443A-813C-419BB329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1338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Manages data sources, access and logs</a:t>
            </a:r>
          </a:p>
        </p:txBody>
      </p:sp>
      <p:sp>
        <p:nvSpPr>
          <p:cNvPr id="29" name="map-change-3">
            <a:extLst xmlns:a="http://schemas.openxmlformats.org/drawingml/2006/main">
              <a:ext uri="{FF2B5EF4-FFF2-40B4-BE49-F238E27FC236}">
                <a16:creationId xmlns:a16="http://schemas.microsoft.com/office/drawing/2014/main" id="{EDC66B94-CD95-4C1C-B7F8-6C54CCF3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13385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CAN WE · data and operations</a:t>
            </a:r>
          </a:p>
        </p:txBody>
      </p:sp>
      <p:sp>
        <p:nvSpPr>
          <p:cNvPr id="30" name="map-rule-3">
            <a:extLst xmlns:a="http://schemas.openxmlformats.org/drawingml/2006/main">
              <a:ext uri="{FF2B5EF4-FFF2-40B4-BE49-F238E27FC236}">
                <a16:creationId xmlns:a16="http://schemas.microsoft.com/office/drawing/2014/main" id="{EB8D9D49-FF4D-4A5F-937B-F72E5E0A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5772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map-bg-4">
            <a:extLst xmlns:a="http://schemas.openxmlformats.org/drawingml/2006/main">
              <a:ext uri="{FF2B5EF4-FFF2-40B4-BE49-F238E27FC236}">
                <a16:creationId xmlns:a16="http://schemas.microsoft.com/office/drawing/2014/main" id="{4268383F-4F8B-46B2-B3D8-E161B905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map-risk-4">
            <a:extLst xmlns:a="http://schemas.openxmlformats.org/drawingml/2006/main">
              <a:ext uri="{FF2B5EF4-FFF2-40B4-BE49-F238E27FC236}">
                <a16:creationId xmlns:a16="http://schemas.microsoft.com/office/drawing/2014/main" id="{0CBCBD22-7C13-4CC6-9D3B-8FAB81F7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00600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Legal / DPO / security</a:t>
            </a:r>
          </a:p>
        </p:txBody>
      </p:sp>
      <p:sp>
        <p:nvSpPr>
          <p:cNvPr id="33" name="map-control-4">
            <a:extLst xmlns:a="http://schemas.openxmlformats.org/drawingml/2006/main">
              <a:ext uri="{FF2B5EF4-FFF2-40B4-BE49-F238E27FC236}">
                <a16:creationId xmlns:a16="http://schemas.microsoft.com/office/drawing/2014/main" id="{EFEAAA95-A912-484D-99D9-F905577F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529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Assesses rules, privacy and attacks</a:t>
            </a:r>
          </a:p>
        </p:txBody>
      </p:sp>
      <p:sp>
        <p:nvSpPr>
          <p:cNvPr id="34" name="map-change-4">
            <a:extLst xmlns:a="http://schemas.openxmlformats.org/drawingml/2006/main">
              <a:ext uri="{FF2B5EF4-FFF2-40B4-BE49-F238E27FC236}">
                <a16:creationId xmlns:a16="http://schemas.microsoft.com/office/drawing/2014/main" id="{0144308E-F7C7-4368-8268-688E5EE4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752975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MAY WE · rules and controls</a:t>
            </a:r>
          </a:p>
        </p:txBody>
      </p:sp>
      <p:sp>
        <p:nvSpPr>
          <p:cNvPr id="35" name="map-rule-4">
            <a:extLst xmlns:a="http://schemas.openxmlformats.org/drawingml/2006/main">
              <a:ext uri="{FF2B5EF4-FFF2-40B4-BE49-F238E27FC236}">
                <a16:creationId xmlns:a16="http://schemas.microsoft.com/office/drawing/2014/main" id="{46E8AD3C-2AB5-42B4-A585-B72418E4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768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map-risk-5">
            <a:extLst xmlns:a="http://schemas.openxmlformats.org/drawingml/2006/main">
              <a:ext uri="{FF2B5EF4-FFF2-40B4-BE49-F238E27FC236}">
                <a16:creationId xmlns:a16="http://schemas.microsoft.com/office/drawing/2014/main" id="{70FB563A-2020-470A-83B9-412044CC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19725"/>
            <a:ext cx="2619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13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313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UX / testing / operations</a:t>
            </a:r>
          </a:p>
        </p:txBody>
      </p:sp>
      <p:sp>
        <p:nvSpPr>
          <p:cNvPr id="37" name="map-control-5">
            <a:extLst xmlns:a="http://schemas.openxmlformats.org/drawingml/2006/main">
              <a:ext uri="{FF2B5EF4-FFF2-40B4-BE49-F238E27FC236}">
                <a16:creationId xmlns:a16="http://schemas.microsoft.com/office/drawing/2014/main" id="{4F6256F6-CBBD-4591-8A57-C6651E42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3721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0" i="0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62625F"/>
                </a:solidFill>
                <a:latin typeface="Arial"/>
                <a:ea typeface="Arial"/>
                <a:cs typeface="Arial"/>
              </a:rPr>
              <a:t>Tests use, fallback and handover</a:t>
            </a:r>
          </a:p>
        </p:txBody>
      </p:sp>
      <p:sp>
        <p:nvSpPr>
          <p:cNvPr id="38" name="map-change-5">
            <a:extLst xmlns:a="http://schemas.openxmlformats.org/drawingml/2006/main">
              <a:ext uri="{FF2B5EF4-FFF2-40B4-BE49-F238E27FC236}">
                <a16:creationId xmlns:a16="http://schemas.microsoft.com/office/drawing/2014/main" id="{2F4AC311-F199-4985-A6F1-96A46275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3721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60" b="1" i="0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1260" b="1" i="0">
                <a:solidFill>
                  <a:srgbClr val="171717"/>
                </a:solidFill>
                <a:latin typeface="Arial"/>
                <a:ea typeface="Arial"/>
                <a:cs typeface="Arial"/>
              </a:rPr>
              <a:t>CAN WE + SHOULD WE · usability and ownership</a:t>
            </a:r>
          </a:p>
        </p:txBody>
      </p:sp>
      <p:sp>
        <p:nvSpPr>
          <p:cNvPr id="39" name="map-rule-5">
            <a:extLst xmlns:a="http://schemas.openxmlformats.org/drawingml/2006/main">
              <a:ext uri="{FF2B5EF4-FFF2-40B4-BE49-F238E27FC236}">
                <a16:creationId xmlns:a16="http://schemas.microsoft.com/office/drawing/2014/main" id="{4036E122-18D1-401C-B882-21D09E17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DCCC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map-disclaimer">
            <a:extLst xmlns:a="http://schemas.openxmlformats.org/drawingml/2006/main">
              <a:ext uri="{FF2B5EF4-FFF2-40B4-BE49-F238E27FC236}">
                <a16:creationId xmlns:a16="http://schemas.microsoft.com/office/drawing/2014/main" id="{654FADA6-7D8C-4386-99EC-D43E3CE4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953125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163" b="0" i="1">
                <a:solidFill>
                  <a:srgbClr val="62625F"/>
                </a:solidFill>
                <a:latin typeface="Arial"/>
                <a:ea typeface="Arial"/>
                <a:cs typeface="Arial"/>
              </a:defRPr>
            </a:pPr>
            <a:r>
              <a:rPr sz="1163" b="0" i="1">
                <a:solidFill>
                  <a:srgbClr val="62625F"/>
                </a:solidFill>
                <a:latin typeface="Arial"/>
                <a:ea typeface="Arial"/>
                <a:cs typeface="Arial"/>
              </a:rPr>
              <a:t>Suggested: 5–7 people per team. Legal, DPO and cybersecurity can serve as shared coaches.</a:t>
            </a:r>
          </a:p>
        </p:txBody>
      </p:sp>
    </p:spTree>
    <p:extLst>
      <p:ext uri="{BB962C8B-B14F-4D97-AF65-F5344CB8AC3E}">
        <p14:creationId xmlns:p14="http://schemas.microsoft.com/office/powerpoint/2010/main" val="10594750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dark-accent-10">
            <a:extLst xmlns:a="http://schemas.openxmlformats.org/drawingml/2006/main">
              <a:ext uri="{FF2B5EF4-FFF2-40B4-BE49-F238E27FC236}">
                <a16:creationId xmlns:a16="http://schemas.microsoft.com/office/drawing/2014/main" id="{41D19B21-7DA7-4CC1-9307-BE2D4073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47625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7D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dark-kicker-10">
            <a:extLst xmlns:a="http://schemas.openxmlformats.org/drawingml/2006/main">
              <a:ext uri="{FF2B5EF4-FFF2-40B4-BE49-F238E27FC236}">
                <a16:creationId xmlns:a16="http://schemas.microsoft.com/office/drawing/2014/main" id="{96A8E427-063E-4C82-8097-9185107B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81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TOWARDS 23 OCTOBER 2026</a:t>
            </a:r>
          </a:p>
        </p:txBody>
      </p:sp>
      <p:sp>
        <p:nvSpPr>
          <p:cNvPr id="3" name="dark-title-10">
            <a:extLst xmlns:a="http://schemas.openxmlformats.org/drawingml/2006/main">
              <a:ext uri="{FF2B5EF4-FFF2-40B4-BE49-F238E27FC236}">
                <a16:creationId xmlns:a16="http://schemas.microsoft.com/office/drawing/2014/main" id="{B61F7346-DAA8-4017-8328-AF3D8F81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0668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375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Test first with Kalundborg —</a:t>
            </a:r>
          </a:p>
          <a:p xmlns:a="http://schemas.openxmlformats.org/drawingml/2006/main">
            <a:pPr algn="l">
              <a:buNone/>
              <a:defRPr sz="3375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3375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decide on the hackathon on 23 October</a:t>
            </a:r>
          </a:p>
        </p:txBody>
      </p:sp>
      <p:sp>
        <p:nvSpPr>
          <p:cNvPr id="4" name="dark-footer-rule-10">
            <a:extLst xmlns:a="http://schemas.openxmlformats.org/drawingml/2006/main">
              <a:ext uri="{FF2B5EF4-FFF2-40B4-BE49-F238E27FC236}">
                <a16:creationId xmlns:a16="http://schemas.microsoft.com/office/drawing/2014/main" id="{9270BE6A-BC6E-4923-B776-C15BD537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dark-footer-name-10">
            <a:extLst xmlns:a="http://schemas.openxmlformats.org/drawingml/2006/main">
              <a:ext uri="{FF2B5EF4-FFF2-40B4-BE49-F238E27FC236}">
                <a16:creationId xmlns:a16="http://schemas.microsoft.com/office/drawing/2014/main" id="{1CB2214C-DA4B-456A-8740-930585AE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PUBLIC-SECTOR AGENT HARNESS · HACKATHON PROPOSAL</a:t>
            </a:r>
          </a:p>
        </p:txBody>
      </p:sp>
      <p:sp>
        <p:nvSpPr>
          <p:cNvPr id="6" name="dark-footer-date-10">
            <a:extLst xmlns:a="http://schemas.openxmlformats.org/drawingml/2006/main">
              <a:ext uri="{FF2B5EF4-FFF2-40B4-BE49-F238E27FC236}">
                <a16:creationId xmlns:a16="http://schemas.microsoft.com/office/drawing/2014/main" id="{0DDDB004-067D-4CDF-9451-B77C0CF4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457950"/>
            <a:ext cx="123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31 AUG 2026</a:t>
            </a:r>
          </a:p>
        </p:txBody>
      </p:sp>
      <p:sp>
        <p:nvSpPr>
          <p:cNvPr id="7" name="dark-footer-num-10">
            <a:extLst xmlns:a="http://schemas.openxmlformats.org/drawingml/2006/main">
              <a:ext uri="{FF2B5EF4-FFF2-40B4-BE49-F238E27FC236}">
                <a16:creationId xmlns:a16="http://schemas.microsoft.com/office/drawing/2014/main" id="{2E3B8303-9BFB-4EEA-AD3C-1609C7A3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pilot-v2-left-head">
            <a:extLst xmlns:a="http://schemas.openxmlformats.org/drawingml/2006/main">
              <a:ext uri="{FF2B5EF4-FFF2-40B4-BE49-F238E27FC236}">
                <a16:creationId xmlns:a16="http://schemas.microsoft.com/office/drawing/2014/main" id="{4030CC81-4745-4BC3-8DE5-31D268FE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TIMELINE</a:t>
            </a:r>
          </a:p>
        </p:txBody>
      </p:sp>
      <p:sp>
        <p:nvSpPr>
          <p:cNvPr id="9" name="pilot-v2-right-head">
            <a:extLst xmlns:a="http://schemas.openxmlformats.org/drawingml/2006/main">
              <a:ext uri="{FF2B5EF4-FFF2-40B4-BE49-F238E27FC236}">
                <a16:creationId xmlns:a16="http://schemas.microsoft.com/office/drawing/2014/main" id="{979C5B52-9D83-4B20-BB50-10E44276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859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READY WHEN…</a:t>
            </a:r>
          </a:p>
        </p:txBody>
      </p:sp>
      <p:sp>
        <p:nvSpPr>
          <p:cNvPr id="10" name="pilot-v2-divider">
            <a:extLst xmlns:a="http://schemas.openxmlformats.org/drawingml/2006/main">
              <a:ext uri="{FF2B5EF4-FFF2-40B4-BE49-F238E27FC236}">
                <a16:creationId xmlns:a16="http://schemas.microsoft.com/office/drawing/2014/main" id="{BB24F824-F114-4F46-BFAE-0F9A9650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885950"/>
            <a:ext cx="0" cy="333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pilot-v2-circle-0">
            <a:extLst xmlns:a="http://schemas.openxmlformats.org/drawingml/2006/main">
              <a:ext uri="{FF2B5EF4-FFF2-40B4-BE49-F238E27FC236}">
                <a16:creationId xmlns:a16="http://schemas.microsoft.com/office/drawing/2014/main" id="{96213B65-DAC9-4B4C-84E5-C82749D8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38150" cy="4381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pilot-v2-num-0">
            <a:extLst xmlns:a="http://schemas.openxmlformats.org/drawingml/2006/main">
              <a:ext uri="{FF2B5EF4-FFF2-40B4-BE49-F238E27FC236}">
                <a16:creationId xmlns:a16="http://schemas.microsoft.com/office/drawing/2014/main" id="{9C437599-5C5A-4B1B-82C0-32503E4E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pilot-v2-week-0">
            <a:extLst xmlns:a="http://schemas.openxmlformats.org/drawingml/2006/main">
              <a:ext uri="{FF2B5EF4-FFF2-40B4-BE49-F238E27FC236}">
                <a16:creationId xmlns:a16="http://schemas.microsoft.com/office/drawing/2014/main" id="{A234D65B-9250-4C88-A4C2-D85F7521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276475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31/8–11/9</a:t>
            </a:r>
          </a:p>
        </p:txBody>
      </p:sp>
      <p:sp>
        <p:nvSpPr>
          <p:cNvPr id="14" name="pilot-v2-title-0">
            <a:extLst xmlns:a="http://schemas.openxmlformats.org/drawingml/2006/main">
              <a:ext uri="{FF2B5EF4-FFF2-40B4-BE49-F238E27FC236}">
                <a16:creationId xmlns:a16="http://schemas.microsoft.com/office/drawing/2014/main" id="{BD886E9E-C4C3-417A-89F0-39F9D1F6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2574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Select case + owners</a:t>
            </a:r>
          </a:p>
        </p:txBody>
      </p:sp>
      <p:sp>
        <p:nvSpPr>
          <p:cNvPr id="15" name="pilot-v2-body-0">
            <a:extLst xmlns:a="http://schemas.openxmlformats.org/drawingml/2006/main">
              <a:ext uri="{FF2B5EF4-FFF2-40B4-BE49-F238E27FC236}">
                <a16:creationId xmlns:a16="http://schemas.microsoft.com/office/drawing/2014/main" id="{BD1B825F-1371-42C1-B9E1-E6D99B94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5908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 low-risk case · synthetic data · goal · stop rules</a:t>
            </a:r>
          </a:p>
        </p:txBody>
      </p:sp>
      <p:sp>
        <p:nvSpPr>
          <p:cNvPr id="16" name="pilot-v2-circle-1">
            <a:extLst xmlns:a="http://schemas.openxmlformats.org/drawingml/2006/main">
              <a:ext uri="{FF2B5EF4-FFF2-40B4-BE49-F238E27FC236}">
                <a16:creationId xmlns:a16="http://schemas.microsoft.com/office/drawing/2014/main" id="{2452CB73-00FD-4119-991A-8C4A747C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438150" cy="4381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pilot-v2-num-1">
            <a:extLst xmlns:a="http://schemas.openxmlformats.org/drawingml/2006/main">
              <a:ext uri="{FF2B5EF4-FFF2-40B4-BE49-F238E27FC236}">
                <a16:creationId xmlns:a16="http://schemas.microsoft.com/office/drawing/2014/main" id="{39D76CFC-30DA-4126-A95F-DD513D3A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8" name="pilot-v2-week-1">
            <a:extLst xmlns:a="http://schemas.openxmlformats.org/drawingml/2006/main">
              <a:ext uri="{FF2B5EF4-FFF2-40B4-BE49-F238E27FC236}">
                <a16:creationId xmlns:a16="http://schemas.microsoft.com/office/drawing/2014/main" id="{54A0EDEE-E6A3-48CA-80CD-12D16485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2895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14/9–25/9</a:t>
            </a:r>
          </a:p>
        </p:txBody>
      </p:sp>
      <p:sp>
        <p:nvSpPr>
          <p:cNvPr id="19" name="pilot-v2-title-1">
            <a:extLst xmlns:a="http://schemas.openxmlformats.org/drawingml/2006/main">
              <a:ext uri="{FF2B5EF4-FFF2-40B4-BE49-F238E27FC236}">
                <a16:creationId xmlns:a16="http://schemas.microsoft.com/office/drawing/2014/main" id="{6BB75A86-DFA6-4CF4-A6FD-9B292844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0099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Build harness v0.1</a:t>
            </a:r>
          </a:p>
        </p:txBody>
      </p:sp>
      <p:sp>
        <p:nvSpPr>
          <p:cNvPr id="20" name="pilot-v2-body-1">
            <a:extLst xmlns:a="http://schemas.openxmlformats.org/drawingml/2006/main">
              <a:ext uri="{FF2B5EF4-FFF2-40B4-BE49-F238E27FC236}">
                <a16:creationId xmlns:a16="http://schemas.microsoft.com/office/drawing/2014/main" id="{1F25ACE0-557F-48D3-B5A2-B4796EF4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43275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Starter kit · data filter · tool list · approvals · audit log</a:t>
            </a:r>
          </a:p>
        </p:txBody>
      </p:sp>
      <p:sp>
        <p:nvSpPr>
          <p:cNvPr id="21" name="pilot-v2-circle-2">
            <a:extLst xmlns:a="http://schemas.openxmlformats.org/drawingml/2006/main">
              <a:ext uri="{FF2B5EF4-FFF2-40B4-BE49-F238E27FC236}">
                <a16:creationId xmlns:a16="http://schemas.microsoft.com/office/drawing/2014/main" id="{53431AA9-902E-43BD-850F-CE1D076B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438150" cy="4381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57D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pilot-v2-num-2">
            <a:extLst xmlns:a="http://schemas.openxmlformats.org/drawingml/2006/main">
              <a:ext uri="{FF2B5EF4-FFF2-40B4-BE49-F238E27FC236}">
                <a16:creationId xmlns:a16="http://schemas.microsoft.com/office/drawing/2014/main" id="{C51C2C9E-BC3D-403F-A5B9-06DC644A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3" name="pilot-v2-week-2">
            <a:extLst xmlns:a="http://schemas.openxmlformats.org/drawingml/2006/main">
              <a:ext uri="{FF2B5EF4-FFF2-40B4-BE49-F238E27FC236}">
                <a16:creationId xmlns:a16="http://schemas.microsoft.com/office/drawing/2014/main" id="{B9BE2F7A-E168-4198-9038-09D028A8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781425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28/9–9/10</a:t>
            </a:r>
          </a:p>
        </p:txBody>
      </p:sp>
      <p:sp>
        <p:nvSpPr>
          <p:cNvPr id="24" name="pilot-v2-title-2">
            <a:extLst xmlns:a="http://schemas.openxmlformats.org/drawingml/2006/main">
              <a:ext uri="{FF2B5EF4-FFF2-40B4-BE49-F238E27FC236}">
                <a16:creationId xmlns:a16="http://schemas.microsoft.com/office/drawing/2014/main" id="{FA9B70A6-A00D-4786-9051-C8A5DCEA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76237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Test with Kalundborg</a:t>
            </a:r>
          </a:p>
        </p:txBody>
      </p:sp>
      <p:sp>
        <p:nvSpPr>
          <p:cNvPr id="25" name="pilot-v2-body-2">
            <a:extLst xmlns:a="http://schemas.openxmlformats.org/drawingml/2006/main">
              <a:ext uri="{FF2B5EF4-FFF2-40B4-BE49-F238E27FC236}">
                <a16:creationId xmlns:a16="http://schemas.microsoft.com/office/drawing/2014/main" id="{89B243A1-4B32-4715-975A-CE11B3E7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957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Run the full case; measure value, failures, security and handover</a:t>
            </a:r>
          </a:p>
        </p:txBody>
      </p:sp>
      <p:sp>
        <p:nvSpPr>
          <p:cNvPr id="26" name="pilot-v2-circle-3">
            <a:extLst xmlns:a="http://schemas.openxmlformats.org/drawingml/2006/main">
              <a:ext uri="{FF2B5EF4-FFF2-40B4-BE49-F238E27FC236}">
                <a16:creationId xmlns:a16="http://schemas.microsoft.com/office/drawing/2014/main" id="{D2E92095-695B-498C-B534-B1FAE4C55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438150" cy="4381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pilot-v2-num-3">
            <a:extLst xmlns:a="http://schemas.openxmlformats.org/drawingml/2006/main">
              <a:ext uri="{FF2B5EF4-FFF2-40B4-BE49-F238E27FC236}">
                <a16:creationId xmlns:a16="http://schemas.microsoft.com/office/drawing/2014/main" id="{547D5419-2D08-4E68-A9A0-BF7252D1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8" name="pilot-v2-week-3">
            <a:extLst xmlns:a="http://schemas.openxmlformats.org/drawingml/2006/main">
              <a:ext uri="{FF2B5EF4-FFF2-40B4-BE49-F238E27FC236}">
                <a16:creationId xmlns:a16="http://schemas.microsoft.com/office/drawing/2014/main" id="{6F0F0A34-AE4E-4264-B78C-6572373C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5339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12/10–23/10</a:t>
            </a:r>
          </a:p>
        </p:txBody>
      </p:sp>
      <p:sp>
        <p:nvSpPr>
          <p:cNvPr id="29" name="pilot-v2-title-3">
            <a:extLst xmlns:a="http://schemas.openxmlformats.org/drawingml/2006/main">
              <a:ext uri="{FF2B5EF4-FFF2-40B4-BE49-F238E27FC236}">
                <a16:creationId xmlns:a16="http://schemas.microsoft.com/office/drawing/2014/main" id="{9A675124-D4EB-447B-AAEE-04D3985E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514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63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463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Fix + prepare</a:t>
            </a:r>
          </a:p>
        </p:txBody>
      </p:sp>
      <p:sp>
        <p:nvSpPr>
          <p:cNvPr id="30" name="pilot-v2-body-3">
            <a:extLst xmlns:a="http://schemas.openxmlformats.org/drawingml/2006/main">
              <a:ext uri="{FF2B5EF4-FFF2-40B4-BE49-F238E27FC236}">
                <a16:creationId xmlns:a16="http://schemas.microsoft.com/office/drawing/2014/main" id="{843100C9-D2E5-4988-930B-14214F43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848225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AAA9A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AAA9A2"/>
                </a:solidFill>
                <a:latin typeface="Arial"/>
                <a:ea typeface="Arial"/>
                <a:cs typeface="Arial"/>
              </a:rPr>
              <a:t>Close critical gaps · demo v0.1 · select 3–5 hackathon cases</a:t>
            </a:r>
          </a:p>
        </p:txBody>
      </p:sp>
      <p:sp>
        <p:nvSpPr>
          <p:cNvPr id="31" name="pilot-check-0">
            <a:extLst xmlns:a="http://schemas.openxmlformats.org/drawingml/2006/main">
              <a:ext uri="{FF2B5EF4-FFF2-40B4-BE49-F238E27FC236}">
                <a16:creationId xmlns:a16="http://schemas.microsoft.com/office/drawing/2014/main" id="{09281104-B68D-4724-A66B-361A1368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86000"/>
            <a:ext cx="323850" cy="3238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pilot-check-mark-0">
            <a:extLst xmlns:a="http://schemas.openxmlformats.org/drawingml/2006/main">
              <a:ext uri="{FF2B5EF4-FFF2-40B4-BE49-F238E27FC236}">
                <a16:creationId xmlns:a16="http://schemas.microsoft.com/office/drawing/2014/main" id="{4E0ED8CD-83C0-4971-B3A1-3DBDC41A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241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3" name="pilot-check-text-0">
            <a:extLst xmlns:a="http://schemas.openxmlformats.org/drawingml/2006/main">
              <a:ext uri="{FF2B5EF4-FFF2-40B4-BE49-F238E27FC236}">
                <a16:creationId xmlns:a16="http://schemas.microsoft.com/office/drawing/2014/main" id="{2E5866A2-9694-49B4-959D-8F230328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314575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The Kalundborg case completes the full flow</a:t>
            </a:r>
          </a:p>
        </p:txBody>
      </p:sp>
      <p:sp>
        <p:nvSpPr>
          <p:cNvPr id="34" name="pilot-check-1">
            <a:extLst xmlns:a="http://schemas.openxmlformats.org/drawingml/2006/main">
              <a:ext uri="{FF2B5EF4-FFF2-40B4-BE49-F238E27FC236}">
                <a16:creationId xmlns:a16="http://schemas.microsoft.com/office/drawing/2014/main" id="{ACA74C34-0349-4E05-94B2-994D9D41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867025"/>
            <a:ext cx="323850" cy="3238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pilot-check-mark-1">
            <a:extLst xmlns:a="http://schemas.openxmlformats.org/drawingml/2006/main">
              <a:ext uri="{FF2B5EF4-FFF2-40B4-BE49-F238E27FC236}">
                <a16:creationId xmlns:a16="http://schemas.microsoft.com/office/drawing/2014/main" id="{350C1977-98F8-4107-8A56-5A45757F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05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6" name="pilot-check-text-1">
            <a:extLst xmlns:a="http://schemas.openxmlformats.org/drawingml/2006/main">
              <a:ext uri="{FF2B5EF4-FFF2-40B4-BE49-F238E27FC236}">
                <a16:creationId xmlns:a16="http://schemas.microsoft.com/office/drawing/2014/main" id="{3824EF74-BCC7-4B12-86C4-8A0A7031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895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External actions require human approval</a:t>
            </a:r>
          </a:p>
        </p:txBody>
      </p:sp>
      <p:sp>
        <p:nvSpPr>
          <p:cNvPr id="37" name="pilot-check-2">
            <a:extLst xmlns:a="http://schemas.openxmlformats.org/drawingml/2006/main">
              <a:ext uri="{FF2B5EF4-FFF2-40B4-BE49-F238E27FC236}">
                <a16:creationId xmlns:a16="http://schemas.microsoft.com/office/drawing/2014/main" id="{CFB6A11F-C92D-4E6A-8605-9DE0343E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448050"/>
            <a:ext cx="323850" cy="3238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pilot-check-mark-2">
            <a:extLst xmlns:a="http://schemas.openxmlformats.org/drawingml/2006/main">
              <a:ext uri="{FF2B5EF4-FFF2-40B4-BE49-F238E27FC236}">
                <a16:creationId xmlns:a16="http://schemas.microsoft.com/office/drawing/2014/main" id="{002DE849-4045-4FBA-988E-2C547473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48615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9" name="pilot-check-text-2">
            <a:extLst xmlns:a="http://schemas.openxmlformats.org/drawingml/2006/main">
              <a:ext uri="{FF2B5EF4-FFF2-40B4-BE49-F238E27FC236}">
                <a16:creationId xmlns:a16="http://schemas.microsoft.com/office/drawing/2014/main" id="{8D91FBAD-2D39-4508-B61C-9195BF53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476625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Data, tool calls and approvals are retrievable</a:t>
            </a:r>
          </a:p>
        </p:txBody>
      </p:sp>
      <p:sp>
        <p:nvSpPr>
          <p:cNvPr id="40" name="pilot-check-3">
            <a:extLst xmlns:a="http://schemas.openxmlformats.org/drawingml/2006/main">
              <a:ext uri="{FF2B5EF4-FFF2-40B4-BE49-F238E27FC236}">
                <a16:creationId xmlns:a16="http://schemas.microsoft.com/office/drawing/2014/main" id="{72868EC7-14AB-4E8C-9C19-7C18A0A1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29075"/>
            <a:ext cx="323850" cy="3238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pilot-check-mark-3">
            <a:extLst xmlns:a="http://schemas.openxmlformats.org/drawingml/2006/main">
              <a:ext uri="{FF2B5EF4-FFF2-40B4-BE49-F238E27FC236}">
                <a16:creationId xmlns:a16="http://schemas.microsoft.com/office/drawing/2014/main" id="{4DE31A30-4931-43CE-BB25-FB75B228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6717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2" name="pilot-check-text-3">
            <a:extLst xmlns:a="http://schemas.openxmlformats.org/drawingml/2006/main">
              <a:ext uri="{FF2B5EF4-FFF2-40B4-BE49-F238E27FC236}">
                <a16:creationId xmlns:a16="http://schemas.microsoft.com/office/drawing/2014/main" id="{EF8390C5-03BF-40A7-8E47-A00E0B93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057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A new team can understand and take over the solution</a:t>
            </a:r>
          </a:p>
        </p:txBody>
      </p:sp>
      <p:sp>
        <p:nvSpPr>
          <p:cNvPr id="43" name="pilot-check-4">
            <a:extLst xmlns:a="http://schemas.openxmlformats.org/drawingml/2006/main">
              <a:ext uri="{FF2B5EF4-FFF2-40B4-BE49-F238E27FC236}">
                <a16:creationId xmlns:a16="http://schemas.microsoft.com/office/drawing/2014/main" id="{4AE1B714-AD0B-44CD-B3E2-0B7585C4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610100"/>
            <a:ext cx="323850" cy="3238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4" name="pilot-check-mark-4">
            <a:extLst xmlns:a="http://schemas.openxmlformats.org/drawingml/2006/main">
              <a:ext uri="{FF2B5EF4-FFF2-40B4-BE49-F238E27FC236}">
                <a16:creationId xmlns:a16="http://schemas.microsoft.com/office/drawing/2014/main" id="{ECB40EDF-017A-479A-A73E-EEB8C32D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6482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9EB0F3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EB0F3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5" name="pilot-check-text-4">
            <a:extLst xmlns:a="http://schemas.openxmlformats.org/drawingml/2006/main">
              <a:ext uri="{FF2B5EF4-FFF2-40B4-BE49-F238E27FC236}">
                <a16:creationId xmlns:a16="http://schemas.microsoft.com/office/drawing/2014/main" id="{D806021D-88E1-4E2A-A422-C224B1F0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638675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Critical gaps have owners; date and team are set</a:t>
            </a:r>
          </a:p>
        </p:txBody>
      </p:sp>
      <p:sp>
        <p:nvSpPr>
          <p:cNvPr id="46" name="pilot-v2-decision">
            <a:extLst xmlns:a="http://schemas.openxmlformats.org/drawingml/2006/main">
              <a:ext uri="{FF2B5EF4-FFF2-40B4-BE49-F238E27FC236}">
                <a16:creationId xmlns:a16="http://schemas.microsoft.com/office/drawing/2014/main" id="{6F3B4395-1753-4737-911D-49FB9A38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1097280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41413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pilot-v2-decision-text">
            <a:extLst xmlns:a="http://schemas.openxmlformats.org/drawingml/2006/main">
              <a:ext uri="{FF2B5EF4-FFF2-40B4-BE49-F238E27FC236}">
                <a16:creationId xmlns:a16="http://schemas.microsoft.com/office/drawing/2014/main" id="{4A5F8260-CB98-46A4-8A77-A7E0B3E5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769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38" b="1" i="0">
                <a:solidFill>
                  <a:srgbClr val="F1F0EB"/>
                </a:solidFill>
                <a:latin typeface="Arial"/>
                <a:ea typeface="Arial"/>
                <a:cs typeface="Arial"/>
              </a:defRPr>
            </a:pPr>
            <a:r>
              <a:rPr sz="1538" b="1" i="0">
                <a:solidFill>
                  <a:srgbClr val="F1F0EB"/>
                </a:solidFill>
                <a:latin typeface="Arial"/>
                <a:ea typeface="Arial"/>
                <a:cs typeface="Arial"/>
              </a:rPr>
              <a:t>23 OCTOBER · DEMO v0.1 · GO / ADJUST / STOP · HACKATHON IN NOVEMBER</a:t>
            </a:r>
          </a:p>
        </p:txBody>
      </p:sp>
    </p:spTree>
    <p:extLst>
      <p:ext uri="{BB962C8B-B14F-4D97-AF65-F5344CB8AC3E}">
        <p14:creationId xmlns:p14="http://schemas.microsoft.com/office/powerpoint/2010/main" val="17507639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2026-09-03T23:45:42.6130000Z</dcterms:created>
  <dcterms:modified xsi:type="dcterms:W3CDTF">2026-09-03T23:45:42.6130000Z</dcterms:modified>
</coreProperties>
</file>