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Frame the deck as a technical reference architecture, not a product pitch. The central proposition is that enforcement remains stable even when the agent engine changes.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title and subtitle, p. 1; executive recommendation, section 1, p. 3.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Differentiate a blocked action from full run revocation. In both cases the failure path preserves the decision and never grants additional authority.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normative AgentRun contract, section 5.2, p. 9; secure lifecycle, section 6, p. 9; threat model, section 8, pp. 10–11; controls S-07–S-09 and O-02, Appendix A, pp. 16–18.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Policy packs express owned, versioned interpretations. The data profile is a risk decision that controls which environment and autonomy are available.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policy packs and use profiles, section 7, p. 10; internal data profile and registers, section 9, p. 11.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PDP evaluates explicit context and requested action against signed policy versions. Its decision envelope carries reason codes and enforceable obligations; exceptions are named, compensated and time-limited.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normative AgentRun contract, section 5.2, p. 9; policy packs and use profiles, section 7, p. 10; controls G-03 and G-04, Appendix A, pp. 16–18.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residual column matters: the architecture does not claim that prompt injection or compliance hallucination can be solved by model behaviour alone.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threat model, section 8, pp. 10–11; prioritised control catalogue, Appendix A, pp. 16–18.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diagram shows mediation, not just routing. Each gateway owns registry, scope, schema and revocation responsibilities; MCP servers do not inherit trust from the protocol.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component catalogue, section 5.1, pp. 8–9; Pi/OpenCode/generic CLI adapters, section 11, p. 12; MCP and integration security, section 12, pp. 12–13.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sequence keeps credentials outside the agent lifeline. The gateway validates structure and policy, obtains a short-lived audience-bound token, invokes the target, validates output and records the decision.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component catalogue, section 5.1, pp. 8–9; tool/MCP register, section 9.2, p. 11; MCP and integration security, section 12, pp. 12–13; controls S-04 and S-06, Appendix A, pp. 16–18.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Evidence is a first-class output of the lifecycle. The ledger stores enough provenance and control state to reproduce the decision without retaining unnecessary raw prompt content.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secure SDLC and evidence package, section 13, p. 13; minimum AgentRun evidence package, section 13, p. 13.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evidence envelope is a minimum logical schema, not a requirement to retain raw prompt content. The same envelope binds commit, build, release and operational evidence to one AgentRun.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component catalogue, section 5.1, pp. 8–9; metadata-first audit, section 9.1, p. 11; secure SDLC and evidence package, section 13, p. 13; controls D-08, C-03 and C-04, Appendix A, pp. 16–18.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Profile choice is a risk decision rather than a developer preference. The MVP stops at L3; L5 is never direct from the agent and always uses separate credentials and process.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autonomy levels, section 6, p. 9; internal data profiles, section 9, p. 11; deployment profiles and Figure 3, section 10, p. 12.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logical contract is constant across profiles. What changes is the strength of execution isolation, endpoint placement, approval and assurance. Sensitive data never moves down to weaker isolation.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deployment profiles and Figure 3, section 10, p. 12; realisation plan and MVP acceptance criteria, section 16, pp. 14–15; controls S-09, S-10 and O-04, Appendix A, pp. 16–18.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Use the test at the bottom as the architecture litmus test. Native permissions and plugins still matter, but they cannot be the enforcement root.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executive summary and clear recommendation, section 1, p. 3; target architecture, section 5, p. 8; Pi/OpenCode/generic CLI analysis, section 11, p. 12.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operating model separates decision, interpretation, delivery and verification. Independent assurance remains organisationally distinct from the platform team.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open-source/product governance, section 14, pp. 13–14; organisation and responsibilities, section 15, p. 14.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Close on an evidence-based decision gate. The pilot is intentionally bounded: green/yellow data, no production authority, and L3 maximum autonomy.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non-negotiable MVP acceptance criteria, section 16, p. 15; decisions before start, section 17, p. 15; conclusion and next concrete step, p. 21.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These are architecture decisions, not optional implementation ideas. Together they define the stable trust model around replaceable agent engines.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proposed architecture decisions ADR-001 through ADR-008, Appendix C, p. 21; executive recommendation, section 1, p. 3.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Read the architecture as three planes. Authority and policy remain outside the trust boundary; the replaceable engine runs inside explicit isolation; every external capability is mediated by a shared gateway bus.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target architecture and trust boundaries, section 5 and Figure 1, p. 8; component catalogue, section 5.1, pp. 8–9.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control plane does not hand generic host authority to the engine. It compiles a specific run contract, then provisions only the capabilities allowed by that decision.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component catalogue, section 5.1, pp. 8–9; normative AgentRun contract, section 5.2, p. 9; controls S-04 and S-08, Appendix A, pp. 16–18.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component catalogue is easier to operate when grouped by authority: decide/orchestrate, execute/adapt, and mediate/prove. The adapter layer stays intentionally small.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component catalogue, section 5.1, pp. 8–9; Pi/OpenCode/generic CLI adapters, section 11, p. 12; MVP acceptance criteria, section 16, p. 15.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manifest is the run's normative contract. Emphasise that the policy result is not just allow/deny: approvals and obligations shape the permitted execution.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normative AgentRun contract, section 5.2, p. 9.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launch validator checks signature, identity, registry state, scope, autonomy, policy and evidence bindings before any sandbox or execution credential exists. Unknown adapter majors fail safe.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normative AgentRun contract, section 5.2, p. 9; registers, section 9.2, p. 11; adapter compatibility, section 11, p. 12; MVP acceptance criteria, section 16, p. 15.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lifecycle is deliberately deterministic. Approval is one gate, not the architecture: classification, isolation, enforcement, verification and evidence all remain mandatory.</a:t>
            </a:r>
          </a:p>
          <a:p>
            <a:endParaRPr/>
          </a:p>
          <a:p>
            <a:r>
              <a:t>[Sources]</a:t>
            </a:r>
          </a:p>
          <a:p>
            <a:r>
              <a:t>- Source document: secure AgentRun lifecycle and Figure 2, section 6, p. 9; autonomy levels, section 6, p. 9.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B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ver-rail">
            <a:extLst>
              <a:ext uri="{FF2B5EF4-FFF2-40B4-BE49-F238E27FC236}">
                <a16:creationId xmlns:a16="http://schemas.microsoft.com/office/drawing/2014/main" id="{336D20D7-14F7-4346-9E24-320C04138AC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over-eyebrow">
            <a:extLst>
              <a:ext uri="{FF2B5EF4-FFF2-40B4-BE49-F238E27FC236}">
                <a16:creationId xmlns:a16="http://schemas.microsoft.com/office/drawing/2014/main" id="{8EFB7566-AA71-4081-AF58-36CD05F16B2E}"/>
              </a:ext>
            </a:extLst>
          </p:cNvPr>
          <p:cNvSpPr>
            <a:spLocks noGrp="1"/>
          </p:cNvSpPr>
          <p:nvPr/>
        </p:nvSpPr>
        <p:spPr>
          <a:xfrm>
            <a:off x="609600" y="514350"/>
            <a:ext cx="6477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8FD4D1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8FD4D1"/>
                </a:solidFill>
                <a:latin typeface="Aptos Mono"/>
                <a:ea typeface="Aptos Mono"/>
                <a:cs typeface="Aptos Mono"/>
              </a:rPr>
              <a:t>REFERENCE ARCHITECTURE / TECHNICAL BRIEFING</a:t>
            </a:r>
          </a:p>
        </p:txBody>
      </p:sp>
      <p:sp>
        <p:nvSpPr>
          <p:cNvPr id="3" name="cover-title">
            <a:extLst>
              <a:ext uri="{FF2B5EF4-FFF2-40B4-BE49-F238E27FC236}">
                <a16:creationId xmlns:a16="http://schemas.microsoft.com/office/drawing/2014/main" id="{7A802C8B-E954-4FCC-948F-AACCBD0D49F4}"/>
              </a:ext>
            </a:extLst>
          </p:cNvPr>
          <p:cNvSpPr>
            <a:spLocks noGrp="1"/>
          </p:cNvSpPr>
          <p:nvPr/>
        </p:nvSpPr>
        <p:spPr>
          <a:xfrm>
            <a:off x="609600" y="1219200"/>
            <a:ext cx="6858000" cy="1676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0000"/>
              </a:lnSpc>
              <a:buNone/>
              <a:defRPr sz="450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450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Agent Harness for</a:t>
            </a:r>
          </a:p>
          <a:p>
            <a:pPr algn="l">
              <a:lnSpc>
                <a:spcPct val="90000"/>
              </a:lnSpc>
              <a:buNone/>
              <a:defRPr sz="450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450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the Danish Public Sector</a:t>
            </a:r>
          </a:p>
        </p:txBody>
      </p:sp>
      <p:sp>
        <p:nvSpPr>
          <p:cNvPr id="4" name="cover-subtitle">
            <a:extLst>
              <a:ext uri="{FF2B5EF4-FFF2-40B4-BE49-F238E27FC236}">
                <a16:creationId xmlns:a16="http://schemas.microsoft.com/office/drawing/2014/main" id="{A9DA916F-DA74-4376-8C49-159DA4CE2C29}"/>
              </a:ext>
            </a:extLst>
          </p:cNvPr>
          <p:cNvSpPr>
            <a:spLocks noGrp="1"/>
          </p:cNvSpPr>
          <p:nvPr/>
        </p:nvSpPr>
        <p:spPr>
          <a:xfrm>
            <a:off x="647700" y="3238500"/>
            <a:ext cx="64770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2000"/>
              </a:lnSpc>
              <a:buNone/>
              <a:defRPr sz="1800" b="0" i="0">
                <a:solidFill>
                  <a:srgbClr val="D7DFE5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D7DFE5"/>
                </a:solidFill>
                <a:latin typeface="Aptos"/>
                <a:ea typeface="Aptos"/>
                <a:cs typeface="Aptos"/>
              </a:rPr>
              <a:t>External enforcement, signed runs and auditable execution</a:t>
            </a:r>
          </a:p>
        </p:txBody>
      </p:sp>
      <p:sp>
        <p:nvSpPr>
          <p:cNvPr id="5" name="cover-rule">
            <a:extLst>
              <a:ext uri="{FF2B5EF4-FFF2-40B4-BE49-F238E27FC236}">
                <a16:creationId xmlns:a16="http://schemas.microsoft.com/office/drawing/2014/main" id="{C881F81F-7FB2-4EED-ACBB-FF5FEC72E7C8}"/>
              </a:ext>
            </a:extLst>
          </p:cNvPr>
          <p:cNvSpPr>
            <a:spLocks noGrp="1"/>
          </p:cNvSpPr>
          <p:nvPr/>
        </p:nvSpPr>
        <p:spPr>
          <a:xfrm>
            <a:off x="647700" y="4438650"/>
            <a:ext cx="5143500" cy="1905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over-audience">
            <a:extLst>
              <a:ext uri="{FF2B5EF4-FFF2-40B4-BE49-F238E27FC236}">
                <a16:creationId xmlns:a16="http://schemas.microsoft.com/office/drawing/2014/main" id="{24E7CEC8-7817-48D9-BF52-7A59A185571A}"/>
              </a:ext>
            </a:extLst>
          </p:cNvPr>
          <p:cNvSpPr>
            <a:spLocks noGrp="1"/>
          </p:cNvSpPr>
          <p:nvPr/>
        </p:nvSpPr>
        <p:spPr>
          <a:xfrm>
            <a:off x="647700" y="4629150"/>
            <a:ext cx="6572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rPr>
              <a:t>ARCHITECTS · PLATFORM &amp; SECURITY ENGINEERS · DPO / CISO STAKEHOLDERS</a:t>
            </a:r>
          </a:p>
        </p:txBody>
      </p:sp>
      <p:sp>
        <p:nvSpPr>
          <p:cNvPr id="7" name="cover-date">
            <a:extLst>
              <a:ext uri="{FF2B5EF4-FFF2-40B4-BE49-F238E27FC236}">
                <a16:creationId xmlns:a16="http://schemas.microsoft.com/office/drawing/2014/main" id="{53A8B474-9990-4891-AFC6-C8397D04CC57}"/>
              </a:ext>
            </a:extLst>
          </p:cNvPr>
          <p:cNvSpPr>
            <a:spLocks noGrp="1"/>
          </p:cNvSpPr>
          <p:nvPr/>
        </p:nvSpPr>
        <p:spPr>
          <a:xfrm>
            <a:off x="647700" y="6343650"/>
            <a:ext cx="3429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0" i="0">
                <a:solidFill>
                  <a:srgbClr val="9EB1BE"/>
                </a:solidFill>
                <a:latin typeface="Aptos Mono"/>
                <a:ea typeface="Aptos Mono"/>
                <a:cs typeface="Aptos Mono"/>
              </a:defRPr>
            </a:pPr>
            <a:r>
              <a:rPr sz="825" b="0" i="0">
                <a:solidFill>
                  <a:srgbClr val="9EB1BE"/>
                </a:solidFill>
                <a:latin typeface="Aptos Mono"/>
                <a:ea typeface="Aptos Mono"/>
                <a:cs typeface="Aptos Mono"/>
              </a:rPr>
              <a:t>31 AUGUST 2026</a:t>
            </a:r>
          </a:p>
        </p:txBody>
      </p:sp>
      <p:sp>
        <p:nvSpPr>
          <p:cNvPr id="8" name="cover-contact-footer">
            <a:extLst>
              <a:ext uri="{FF2B5EF4-FFF2-40B4-BE49-F238E27FC236}">
                <a16:creationId xmlns:a16="http://schemas.microsoft.com/office/drawing/2014/main" id="{DDAE3A2C-DC71-4D15-A20A-30AA8DBDE910}"/>
              </a:ext>
            </a:extLst>
          </p:cNvPr>
          <p:cNvSpPr>
            <a:spLocks noGrp="1"/>
          </p:cNvSpPr>
          <p:nvPr/>
        </p:nvSpPr>
        <p:spPr>
          <a:xfrm>
            <a:off x="3619500" y="6343650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9EB1BE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9EB1BE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9" name="cover-footer-page">
            <a:extLst>
              <a:ext uri="{FF2B5EF4-FFF2-40B4-BE49-F238E27FC236}">
                <a16:creationId xmlns:a16="http://schemas.microsoft.com/office/drawing/2014/main" id="{579D9E1A-BF21-4309-A13E-C4F4EBBC0BB1}"/>
              </a:ext>
            </a:extLst>
          </p:cNvPr>
          <p:cNvSpPr>
            <a:spLocks noGrp="1"/>
          </p:cNvSpPr>
          <p:nvPr/>
        </p:nvSpPr>
        <p:spPr>
          <a:xfrm>
            <a:off x="11125200" y="6334125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9EB1BE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9EB1BE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10" name="motif-system-canvas">
            <a:extLst>
              <a:ext uri="{FF2B5EF4-FFF2-40B4-BE49-F238E27FC236}">
                <a16:creationId xmlns:a16="http://schemas.microsoft.com/office/drawing/2014/main" id="{71C72E1E-3712-4AA0-BA65-D1097B7A2FD8}"/>
              </a:ext>
            </a:extLst>
          </p:cNvPr>
          <p:cNvSpPr>
            <a:spLocks noGrp="1"/>
          </p:cNvSpPr>
          <p:nvPr/>
        </p:nvSpPr>
        <p:spPr>
          <a:xfrm>
            <a:off x="8058150" y="1352550"/>
            <a:ext cx="3048000" cy="3543300"/>
          </a:xfrm>
          <a:prstGeom prst="rect">
            <a:avLst/>
          </a:prstGeom>
          <a:solidFill>
            <a:srgbClr val="0D2436"/>
          </a:solidFill>
          <a:ln w="9525">
            <a:solidFill>
              <a:srgbClr val="365064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1" name="motif-canvas-label">
            <a:extLst>
              <a:ext uri="{FF2B5EF4-FFF2-40B4-BE49-F238E27FC236}">
                <a16:creationId xmlns:a16="http://schemas.microsoft.com/office/drawing/2014/main" id="{4F56DD35-4AA5-4C06-B33B-18420F0BCE79}"/>
              </a:ext>
            </a:extLst>
          </p:cNvPr>
          <p:cNvSpPr>
            <a:spLocks noGrp="1"/>
          </p:cNvSpPr>
          <p:nvPr/>
        </p:nvSpPr>
        <p:spPr>
          <a:xfrm>
            <a:off x="8248650" y="1504950"/>
            <a:ext cx="2000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8FD4D1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8FD4D1"/>
                </a:solidFill>
                <a:latin typeface="Aptos Mono"/>
                <a:ea typeface="Aptos Mono"/>
                <a:cs typeface="Aptos Mono"/>
              </a:rPr>
              <a:t>CONTROL FABRIC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381DB34-E427-4D79-9329-71B1759F3B05}"/>
              </a:ext>
            </a:extLst>
          </p:cNvPr>
          <p:cNvSpPr>
            <a:spLocks noGrp="1"/>
          </p:cNvSpPr>
          <p:nvPr/>
        </p:nvSpPr>
        <p:spPr>
          <a:xfrm>
            <a:off x="10610850" y="1504950"/>
            <a:ext cx="304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825" b="1" i="0">
                <a:solidFill>
                  <a:srgbClr val="AFC1CC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AFC1CC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13" name="motif-control-to-zone">
            <a:extLst>
              <a:ext uri="{FF2B5EF4-FFF2-40B4-BE49-F238E27FC236}">
                <a16:creationId xmlns:a16="http://schemas.microsoft.com/office/drawing/2014/main" id="{6B4259E9-808C-4795-88CA-7088F80DD2BE}"/>
              </a:ext>
            </a:extLst>
          </p:cNvPr>
          <p:cNvSpPr>
            <a:spLocks noGrp="1"/>
          </p:cNvSpPr>
          <p:nvPr/>
        </p:nvSpPr>
        <p:spPr>
          <a:xfrm>
            <a:off x="9582150" y="2457450"/>
            <a:ext cx="9525" cy="361950"/>
          </a:xfrm>
          <a:prstGeom prst="line">
            <a:avLst/>
          </a:prstGeom>
          <a:noFill/>
          <a:ln w="19050">
            <a:solidFill>
              <a:srgbClr val="8FD4D1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4" name="motif-zone-to-gates">
            <a:extLst>
              <a:ext uri="{FF2B5EF4-FFF2-40B4-BE49-F238E27FC236}">
                <a16:creationId xmlns:a16="http://schemas.microsoft.com/office/drawing/2014/main" id="{B7ACA59A-E91F-496B-99DF-AFD2DD04D24A}"/>
              </a:ext>
            </a:extLst>
          </p:cNvPr>
          <p:cNvSpPr>
            <a:spLocks noGrp="1"/>
          </p:cNvSpPr>
          <p:nvPr/>
        </p:nvSpPr>
        <p:spPr>
          <a:xfrm>
            <a:off x="9582150" y="3810000"/>
            <a:ext cx="9525" cy="304800"/>
          </a:xfrm>
          <a:prstGeom prst="line">
            <a:avLst/>
          </a:prstGeom>
          <a:noFill/>
          <a:ln w="19050">
            <a:solidFill>
              <a:srgbClr val="B85C24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5" name="motif-gate-flow-0">
            <a:extLst>
              <a:ext uri="{FF2B5EF4-FFF2-40B4-BE49-F238E27FC236}">
                <a16:creationId xmlns:a16="http://schemas.microsoft.com/office/drawing/2014/main" id="{338F51CC-137B-49E6-ADD4-29183EF64185}"/>
              </a:ext>
            </a:extLst>
          </p:cNvPr>
          <p:cNvSpPr>
            <a:spLocks noGrp="1"/>
          </p:cNvSpPr>
          <p:nvPr/>
        </p:nvSpPr>
        <p:spPr>
          <a:xfrm flipH="1">
            <a:off x="8591550" y="4114800"/>
            <a:ext cx="990600" cy="228600"/>
          </a:xfrm>
          <a:prstGeom prst="line">
            <a:avLst/>
          </a:prstGeom>
          <a:noFill/>
          <a:ln w="14288">
            <a:solidFill>
              <a:srgbClr val="8FD4D1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6" name="motif-gate-flow-1">
            <a:extLst>
              <a:ext uri="{FF2B5EF4-FFF2-40B4-BE49-F238E27FC236}">
                <a16:creationId xmlns:a16="http://schemas.microsoft.com/office/drawing/2014/main" id="{10C55CD8-D9FE-43D9-B879-C17842E029D9}"/>
              </a:ext>
            </a:extLst>
          </p:cNvPr>
          <p:cNvSpPr>
            <a:spLocks noGrp="1"/>
          </p:cNvSpPr>
          <p:nvPr/>
        </p:nvSpPr>
        <p:spPr>
          <a:xfrm>
            <a:off x="9582150" y="4114800"/>
            <a:ext cx="9525" cy="228600"/>
          </a:xfrm>
          <a:prstGeom prst="line">
            <a:avLst/>
          </a:prstGeom>
          <a:noFill/>
          <a:ln w="14288">
            <a:solidFill>
              <a:srgbClr val="8FD4D1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7" name="motif-gate-flow-2">
            <a:extLst>
              <a:ext uri="{FF2B5EF4-FFF2-40B4-BE49-F238E27FC236}">
                <a16:creationId xmlns:a16="http://schemas.microsoft.com/office/drawing/2014/main" id="{3827A9D4-BC89-422A-8B04-CE73F8EEECEE}"/>
              </a:ext>
            </a:extLst>
          </p:cNvPr>
          <p:cNvSpPr>
            <a:spLocks noGrp="1"/>
          </p:cNvSpPr>
          <p:nvPr/>
        </p:nvSpPr>
        <p:spPr>
          <a:xfrm>
            <a:off x="9582150" y="4114800"/>
            <a:ext cx="990600" cy="228600"/>
          </a:xfrm>
          <a:prstGeom prst="line">
            <a:avLst/>
          </a:prstGeom>
          <a:noFill/>
          <a:ln w="14288">
            <a:solidFill>
              <a:srgbClr val="B85C24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8" name="motif-control">
            <a:extLst>
              <a:ext uri="{FF2B5EF4-FFF2-40B4-BE49-F238E27FC236}">
                <a16:creationId xmlns:a16="http://schemas.microsoft.com/office/drawing/2014/main" id="{FF8278D2-0F69-4598-8B11-37DCE318F330}"/>
              </a:ext>
            </a:extLst>
          </p:cNvPr>
          <p:cNvSpPr>
            <a:spLocks noGrp="1"/>
          </p:cNvSpPr>
          <p:nvPr/>
        </p:nvSpPr>
        <p:spPr>
          <a:xfrm>
            <a:off x="8248650" y="1809750"/>
            <a:ext cx="2667000" cy="647700"/>
          </a:xfrm>
          <a:prstGeom prst="rect">
            <a:avLst/>
          </a:prstGeom>
          <a:solidFill>
            <a:srgbClr val="102B3E"/>
          </a:solidFill>
          <a:ln w="14288">
            <a:solidFill>
              <a:srgbClr val="8FD4D1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9" name="motif-control-label">
            <a:extLst>
              <a:ext uri="{FF2B5EF4-FFF2-40B4-BE49-F238E27FC236}">
                <a16:creationId xmlns:a16="http://schemas.microsoft.com/office/drawing/2014/main" id="{3564EC45-522B-47D4-B47B-413EB617CA91}"/>
              </a:ext>
            </a:extLst>
          </p:cNvPr>
          <p:cNvSpPr>
            <a:spLocks noGrp="1"/>
          </p:cNvSpPr>
          <p:nvPr/>
        </p:nvSpPr>
        <p:spPr>
          <a:xfrm>
            <a:off x="8420100" y="1943100"/>
            <a:ext cx="23241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EXTERNAL CONTROL PLANE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810C7236-7FBA-4235-B2A0-F85B08708055}"/>
              </a:ext>
            </a:extLst>
          </p:cNvPr>
          <p:cNvSpPr>
            <a:spLocks noGrp="1"/>
          </p:cNvSpPr>
          <p:nvPr/>
        </p:nvSpPr>
        <p:spPr>
          <a:xfrm>
            <a:off x="8420100" y="2190750"/>
            <a:ext cx="2324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AFC1CC"/>
                </a:solidFill>
                <a:latin typeface="Aptos Mono"/>
                <a:ea typeface="Aptos Mono"/>
                <a:cs typeface="Aptos Mono"/>
              </a:defRPr>
            </a:pPr>
            <a:r>
              <a:rPr sz="825" b="0" i="0">
                <a:solidFill>
                  <a:srgbClr val="AFC1CC"/>
                </a:solidFill>
                <a:latin typeface="Aptos Mono"/>
                <a:ea typeface="Aptos Mono"/>
                <a:cs typeface="Aptos Mono"/>
              </a:rPr>
              <a:t>scope  ·  policy  ·  approval</a:t>
            </a:r>
          </a:p>
        </p:txBody>
      </p:sp>
      <p:sp>
        <p:nvSpPr>
          <p:cNvPr id="21" name="motif-zone">
            <a:extLst>
              <a:ext uri="{FF2B5EF4-FFF2-40B4-BE49-F238E27FC236}">
                <a16:creationId xmlns:a16="http://schemas.microsoft.com/office/drawing/2014/main" id="{816DB085-8067-45D8-B4DB-152F5A370061}"/>
              </a:ext>
            </a:extLst>
          </p:cNvPr>
          <p:cNvSpPr>
            <a:spLocks noGrp="1"/>
          </p:cNvSpPr>
          <p:nvPr/>
        </p:nvSpPr>
        <p:spPr>
          <a:xfrm>
            <a:off x="8248650" y="2819400"/>
            <a:ext cx="2667000" cy="990600"/>
          </a:xfrm>
          <a:prstGeom prst="rect">
            <a:avLst/>
          </a:prstGeom>
          <a:solidFill>
            <a:srgbClr val="251D22"/>
          </a:solidFill>
          <a:ln w="17145">
            <a:solidFill>
              <a:srgbClr val="B85C24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2" name="motif-zone-label">
            <a:extLst>
              <a:ext uri="{FF2B5EF4-FFF2-40B4-BE49-F238E27FC236}">
                <a16:creationId xmlns:a16="http://schemas.microsoft.com/office/drawing/2014/main" id="{8A132010-2661-4560-9032-7040CC386FEA}"/>
              </a:ext>
            </a:extLst>
          </p:cNvPr>
          <p:cNvSpPr>
            <a:spLocks noGrp="1"/>
          </p:cNvSpPr>
          <p:nvPr/>
        </p:nvSpPr>
        <p:spPr>
          <a:xfrm>
            <a:off x="8420100" y="2933700"/>
            <a:ext cx="2324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900" b="1" i="0">
                <a:solidFill>
                  <a:srgbClr val="E8A476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E8A476"/>
                </a:solidFill>
                <a:latin typeface="Aptos Mono"/>
                <a:ea typeface="Aptos Mono"/>
                <a:cs typeface="Aptos Mono"/>
              </a:rPr>
              <a:t>ISOLATED EXECUTION</a:t>
            </a:r>
          </a:p>
        </p:txBody>
      </p:sp>
      <p:sp>
        <p:nvSpPr>
          <p:cNvPr id="23" name="motif-adapter">
            <a:extLst>
              <a:ext uri="{FF2B5EF4-FFF2-40B4-BE49-F238E27FC236}">
                <a16:creationId xmlns:a16="http://schemas.microsoft.com/office/drawing/2014/main" id="{DD54F8F1-33E0-4D1B-A706-BDAB2F415711}"/>
              </a:ext>
            </a:extLst>
          </p:cNvPr>
          <p:cNvSpPr>
            <a:spLocks noGrp="1"/>
          </p:cNvSpPr>
          <p:nvPr/>
        </p:nvSpPr>
        <p:spPr>
          <a:xfrm>
            <a:off x="8458200" y="3276600"/>
            <a:ext cx="895350" cy="361950"/>
          </a:xfrm>
          <a:prstGeom prst="rect">
            <a:avLst/>
          </a:prstGeom>
          <a:solidFill>
            <a:srgbClr val="102B3E"/>
          </a:solidFill>
          <a:ln w="9525">
            <a:solidFill>
              <a:srgbClr val="8FD4D1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4" name="motif-engine">
            <a:extLst>
              <a:ext uri="{FF2B5EF4-FFF2-40B4-BE49-F238E27FC236}">
                <a16:creationId xmlns:a16="http://schemas.microsoft.com/office/drawing/2014/main" id="{FCE247FF-E37F-4F9F-9CE5-9100A02A75B9}"/>
              </a:ext>
            </a:extLst>
          </p:cNvPr>
          <p:cNvSpPr>
            <a:spLocks noGrp="1"/>
          </p:cNvSpPr>
          <p:nvPr/>
        </p:nvSpPr>
        <p:spPr>
          <a:xfrm>
            <a:off x="9810750" y="3276600"/>
            <a:ext cx="895350" cy="361950"/>
          </a:xfrm>
          <a:prstGeom prst="rect">
            <a:avLst/>
          </a:prstGeom>
          <a:solidFill>
            <a:srgbClr val="102B3E"/>
          </a:solidFill>
          <a:ln w="9525">
            <a:solidFill>
              <a:srgbClr val="B85C24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5" name="motif-adapter-engine">
            <a:extLst>
              <a:ext uri="{FF2B5EF4-FFF2-40B4-BE49-F238E27FC236}">
                <a16:creationId xmlns:a16="http://schemas.microsoft.com/office/drawing/2014/main" id="{52C61124-A259-4151-8736-749ABBBC9AC1}"/>
              </a:ext>
            </a:extLst>
          </p:cNvPr>
          <p:cNvSpPr>
            <a:spLocks noGrp="1"/>
          </p:cNvSpPr>
          <p:nvPr/>
        </p:nvSpPr>
        <p:spPr>
          <a:xfrm>
            <a:off x="9353550" y="3457575"/>
            <a:ext cx="457200" cy="9525"/>
          </a:xfrm>
          <a:prstGeom prst="line">
            <a:avLst/>
          </a:prstGeom>
          <a:noFill/>
          <a:ln w="14288">
            <a:solidFill>
              <a:srgbClr val="8FD4D1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32B3891A-11C8-4A23-989F-8E428B4FD890}"/>
              </a:ext>
            </a:extLst>
          </p:cNvPr>
          <p:cNvSpPr>
            <a:spLocks noGrp="1"/>
          </p:cNvSpPr>
          <p:nvPr/>
        </p:nvSpPr>
        <p:spPr>
          <a:xfrm>
            <a:off x="8515350" y="3371850"/>
            <a:ext cx="7810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750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750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ADAPTER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C3048397-C02C-4E43-8016-1AF7E40A80AE}"/>
              </a:ext>
            </a:extLst>
          </p:cNvPr>
          <p:cNvSpPr>
            <a:spLocks noGrp="1"/>
          </p:cNvSpPr>
          <p:nvPr/>
        </p:nvSpPr>
        <p:spPr>
          <a:xfrm>
            <a:off x="9867900" y="3371850"/>
            <a:ext cx="7810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750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750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ENGINE</a:t>
            </a:r>
          </a:p>
        </p:txBody>
      </p:sp>
      <p:sp>
        <p:nvSpPr>
          <p:cNvPr id="28" name="motif-node-rule-0">
            <a:extLst>
              <a:ext uri="{FF2B5EF4-FFF2-40B4-BE49-F238E27FC236}">
                <a16:creationId xmlns:a16="http://schemas.microsoft.com/office/drawing/2014/main" id="{385B6C2F-5D59-47C6-8F7C-BC86E2D68658}"/>
              </a:ext>
            </a:extLst>
          </p:cNvPr>
          <p:cNvSpPr>
            <a:spLocks noGrp="1"/>
          </p:cNvSpPr>
          <p:nvPr/>
        </p:nvSpPr>
        <p:spPr>
          <a:xfrm>
            <a:off x="8248650" y="4343400"/>
            <a:ext cx="838200" cy="38100"/>
          </a:xfrm>
          <a:prstGeom prst="rect">
            <a:avLst/>
          </a:prstGeom>
          <a:solidFill>
            <a:srgbClr val="8FD4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9" name="motif-node-label-0">
            <a:extLst>
              <a:ext uri="{FF2B5EF4-FFF2-40B4-BE49-F238E27FC236}">
                <a16:creationId xmlns:a16="http://schemas.microsoft.com/office/drawing/2014/main" id="{B6C5F658-D46C-4960-8F8A-E98066160EE7}"/>
              </a:ext>
            </a:extLst>
          </p:cNvPr>
          <p:cNvSpPr>
            <a:spLocks noGrp="1"/>
          </p:cNvSpPr>
          <p:nvPr/>
        </p:nvSpPr>
        <p:spPr>
          <a:xfrm>
            <a:off x="8248650" y="4476750"/>
            <a:ext cx="8382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750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750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MODEL</a:t>
            </a:r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A95C250C-8C40-448A-972F-1C20C48FD397}"/>
              </a:ext>
            </a:extLst>
          </p:cNvPr>
          <p:cNvSpPr>
            <a:spLocks noGrp="1"/>
          </p:cNvSpPr>
          <p:nvPr/>
        </p:nvSpPr>
        <p:spPr>
          <a:xfrm>
            <a:off x="8248650" y="4667250"/>
            <a:ext cx="83820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675" b="0" i="0">
                <a:solidFill>
                  <a:srgbClr val="AFC1CC"/>
                </a:solidFill>
                <a:latin typeface="Aptos Mono"/>
                <a:ea typeface="Aptos Mono"/>
                <a:cs typeface="Aptos Mono"/>
              </a:defRPr>
            </a:pPr>
            <a:r>
              <a:rPr sz="675" b="0" i="0">
                <a:solidFill>
                  <a:srgbClr val="AFC1CC"/>
                </a:solidFill>
                <a:latin typeface="Aptos Mono"/>
                <a:ea typeface="Aptos Mono"/>
                <a:cs typeface="Aptos Mono"/>
              </a:rPr>
              <a:t>mediate</a:t>
            </a:r>
          </a:p>
        </p:txBody>
      </p:sp>
      <p:sp>
        <p:nvSpPr>
          <p:cNvPr id="31" name="motif-node-rule-1">
            <a:extLst>
              <a:ext uri="{FF2B5EF4-FFF2-40B4-BE49-F238E27FC236}">
                <a16:creationId xmlns:a16="http://schemas.microsoft.com/office/drawing/2014/main" id="{46CDF60F-3968-4178-973B-EA985A9855BF}"/>
              </a:ext>
            </a:extLst>
          </p:cNvPr>
          <p:cNvSpPr>
            <a:spLocks noGrp="1"/>
          </p:cNvSpPr>
          <p:nvPr/>
        </p:nvSpPr>
        <p:spPr>
          <a:xfrm>
            <a:off x="9239250" y="4343400"/>
            <a:ext cx="838200" cy="38100"/>
          </a:xfrm>
          <a:prstGeom prst="rect">
            <a:avLst/>
          </a:prstGeom>
          <a:solidFill>
            <a:srgbClr val="8FD4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2" name="motif-node-label-1">
            <a:extLst>
              <a:ext uri="{FF2B5EF4-FFF2-40B4-BE49-F238E27FC236}">
                <a16:creationId xmlns:a16="http://schemas.microsoft.com/office/drawing/2014/main" id="{B18F6070-E8CE-4CCC-A20A-58A0C64EF227}"/>
              </a:ext>
            </a:extLst>
          </p:cNvPr>
          <p:cNvSpPr>
            <a:spLocks noGrp="1"/>
          </p:cNvSpPr>
          <p:nvPr/>
        </p:nvSpPr>
        <p:spPr>
          <a:xfrm>
            <a:off x="9239250" y="4476750"/>
            <a:ext cx="8382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750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750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TOOLS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8369F59A-F384-41E8-93D9-9ACE38A581C0}"/>
              </a:ext>
            </a:extLst>
          </p:cNvPr>
          <p:cNvSpPr>
            <a:spLocks noGrp="1"/>
          </p:cNvSpPr>
          <p:nvPr/>
        </p:nvSpPr>
        <p:spPr>
          <a:xfrm>
            <a:off x="9239250" y="4667250"/>
            <a:ext cx="83820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675" b="0" i="0">
                <a:solidFill>
                  <a:srgbClr val="AFC1CC"/>
                </a:solidFill>
                <a:latin typeface="Aptos Mono"/>
                <a:ea typeface="Aptos Mono"/>
                <a:cs typeface="Aptos Mono"/>
              </a:defRPr>
            </a:pPr>
            <a:r>
              <a:rPr sz="675" b="0" i="0">
                <a:solidFill>
                  <a:srgbClr val="AFC1CC"/>
                </a:solidFill>
                <a:latin typeface="Aptos Mono"/>
                <a:ea typeface="Aptos Mono"/>
                <a:cs typeface="Aptos Mono"/>
              </a:rPr>
              <a:t>mediate</a:t>
            </a:r>
          </a:p>
        </p:txBody>
      </p:sp>
      <p:sp>
        <p:nvSpPr>
          <p:cNvPr id="34" name="motif-node-rule-2">
            <a:extLst>
              <a:ext uri="{FF2B5EF4-FFF2-40B4-BE49-F238E27FC236}">
                <a16:creationId xmlns:a16="http://schemas.microsoft.com/office/drawing/2014/main" id="{9A81B798-1A42-4655-9F1C-DFA0A7AAB063}"/>
              </a:ext>
            </a:extLst>
          </p:cNvPr>
          <p:cNvSpPr>
            <a:spLocks noGrp="1"/>
          </p:cNvSpPr>
          <p:nvPr/>
        </p:nvSpPr>
        <p:spPr>
          <a:xfrm>
            <a:off x="10229850" y="4343400"/>
            <a:ext cx="838200" cy="38100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5" name="motif-node-label-2">
            <a:extLst>
              <a:ext uri="{FF2B5EF4-FFF2-40B4-BE49-F238E27FC236}">
                <a16:creationId xmlns:a16="http://schemas.microsoft.com/office/drawing/2014/main" id="{FCB2B8B9-8155-4D4D-AED3-1DD8B40DEB08}"/>
              </a:ext>
            </a:extLst>
          </p:cNvPr>
          <p:cNvSpPr>
            <a:spLocks noGrp="1"/>
          </p:cNvSpPr>
          <p:nvPr/>
        </p:nvSpPr>
        <p:spPr>
          <a:xfrm>
            <a:off x="10229850" y="4476750"/>
            <a:ext cx="8382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750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750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EVIDENCE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6997AAFE-CE94-49FA-B507-E33715342F26}"/>
              </a:ext>
            </a:extLst>
          </p:cNvPr>
          <p:cNvSpPr>
            <a:spLocks noGrp="1"/>
          </p:cNvSpPr>
          <p:nvPr/>
        </p:nvSpPr>
        <p:spPr>
          <a:xfrm>
            <a:off x="10229850" y="4667250"/>
            <a:ext cx="83820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675" b="0" i="0">
                <a:solidFill>
                  <a:srgbClr val="AFC1CC"/>
                </a:solidFill>
                <a:latin typeface="Aptos Mono"/>
                <a:ea typeface="Aptos Mono"/>
                <a:cs typeface="Aptos Mono"/>
              </a:defRPr>
            </a:pPr>
            <a:r>
              <a:rPr sz="675" b="0" i="0">
                <a:solidFill>
                  <a:srgbClr val="AFC1CC"/>
                </a:solidFill>
                <a:latin typeface="Aptos Mono"/>
                <a:ea typeface="Aptos Mono"/>
                <a:cs typeface="Aptos Mono"/>
              </a:rPr>
              <a:t>prove</a:t>
            </a:r>
          </a:p>
        </p:txBody>
      </p:sp>
      <p:sp>
        <p:nvSpPr>
          <p:cNvPr id="37" name="cover-thesis">
            <a:extLst>
              <a:ext uri="{FF2B5EF4-FFF2-40B4-BE49-F238E27FC236}">
                <a16:creationId xmlns:a16="http://schemas.microsoft.com/office/drawing/2014/main" id="{ECB25338-4222-4951-A6C1-CD4D924C6FA8}"/>
              </a:ext>
            </a:extLst>
          </p:cNvPr>
          <p:cNvSpPr>
            <a:spLocks noGrp="1"/>
          </p:cNvSpPr>
          <p:nvPr/>
        </p:nvSpPr>
        <p:spPr>
          <a:xfrm>
            <a:off x="8039100" y="5238750"/>
            <a:ext cx="32766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rPr>
              <a:t>REPLACEABLE ENGINE · STABLE CONTROL BOUNDARY</a:t>
            </a:r>
          </a:p>
        </p:txBody>
      </p:sp>
    </p:spTree>
    <p:extLst>
      <p:ext uri="{BB962C8B-B14F-4D97-AF65-F5344CB8AC3E}">
        <p14:creationId xmlns:p14="http://schemas.microsoft.com/office/powerpoint/2010/main" val="1929190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hrome-rail-10">
            <a:extLst>
              <a:ext uri="{FF2B5EF4-FFF2-40B4-BE49-F238E27FC236}">
                <a16:creationId xmlns:a16="http://schemas.microsoft.com/office/drawing/2014/main" id="{E75B9D3D-7728-475D-9D8B-9D4A6326ADF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hrome-section-10">
            <a:extLst>
              <a:ext uri="{FF2B5EF4-FFF2-40B4-BE49-F238E27FC236}">
                <a16:creationId xmlns:a16="http://schemas.microsoft.com/office/drawing/2014/main" id="{C15F959B-9731-496F-9D3C-8152DA8F60A5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06 / SECURE LIFECYCLE · DEEP DIVE</a:t>
            </a:r>
          </a:p>
        </p:txBody>
      </p:sp>
      <p:sp>
        <p:nvSpPr>
          <p:cNvPr id="3" name="chrome-title-10">
            <a:extLst>
              <a:ext uri="{FF2B5EF4-FFF2-40B4-BE49-F238E27FC236}">
                <a16:creationId xmlns:a16="http://schemas.microsoft.com/office/drawing/2014/main" id="{19656045-ABA3-4822-B9DE-A9AB0344A90A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Failure states revoke authority while preserving evidence</a:t>
            </a:r>
          </a:p>
        </p:txBody>
      </p:sp>
      <p:sp>
        <p:nvSpPr>
          <p:cNvPr id="4" name="chrome-title-rule-10">
            <a:extLst>
              <a:ext uri="{FF2B5EF4-FFF2-40B4-BE49-F238E27FC236}">
                <a16:creationId xmlns:a16="http://schemas.microsoft.com/office/drawing/2014/main" id="{87C0F18A-B574-460C-9C91-69E074502B5C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chrome-title-accent-10">
            <a:extLst>
              <a:ext uri="{FF2B5EF4-FFF2-40B4-BE49-F238E27FC236}">
                <a16:creationId xmlns:a16="http://schemas.microsoft.com/office/drawing/2014/main" id="{19DD6FED-9D9D-47B6-9B09-B52C9AC0FF95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81915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hrome-subtitle-10">
            <a:extLst>
              <a:ext uri="{FF2B5EF4-FFF2-40B4-BE49-F238E27FC236}">
                <a16:creationId xmlns:a16="http://schemas.microsoft.com/office/drawing/2014/main" id="{AAB755A4-A016-456D-97E8-8966D8747ACF}"/>
              </a:ext>
            </a:extLst>
          </p:cNvPr>
          <p:cNvSpPr>
            <a:spLocks noGrp="1"/>
          </p:cNvSpPr>
          <p:nvPr/>
        </p:nvSpPr>
        <p:spPr>
          <a:xfrm>
            <a:off x="533400" y="1390650"/>
            <a:ext cx="10668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No failure path silently expands the capabilities of a run.</a:t>
            </a:r>
          </a:p>
        </p:txBody>
      </p:sp>
      <p:sp>
        <p:nvSpPr>
          <p:cNvPr id="7" name="chrome-footer-rule-10">
            <a:extLst>
              <a:ext uri="{FF2B5EF4-FFF2-40B4-BE49-F238E27FC236}">
                <a16:creationId xmlns:a16="http://schemas.microsoft.com/office/drawing/2014/main" id="{E138AC2E-1FCF-4270-9E29-A36CC06BA2F3}"/>
              </a:ext>
            </a:extLst>
          </p:cNvPr>
          <p:cNvSpPr>
            <a:spLocks noGrp="1"/>
          </p:cNvSpPr>
          <p:nvPr/>
        </p:nvSpPr>
        <p:spPr>
          <a:xfrm>
            <a:off x="533400" y="64198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8" name="chrome-footer-label-10">
            <a:extLst>
              <a:ext uri="{FF2B5EF4-FFF2-40B4-BE49-F238E27FC236}">
                <a16:creationId xmlns:a16="http://schemas.microsoft.com/office/drawing/2014/main" id="{CCC5B7AE-FDC1-4F11-A62D-5BB4DF2C80E9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TECHNICAL ARCHITECTURE</a:t>
            </a:r>
          </a:p>
        </p:txBody>
      </p:sp>
      <p:sp>
        <p:nvSpPr>
          <p:cNvPr id="9" name="chrome-footer-contact-10">
            <a:extLst>
              <a:ext uri="{FF2B5EF4-FFF2-40B4-BE49-F238E27FC236}">
                <a16:creationId xmlns:a16="http://schemas.microsoft.com/office/drawing/2014/main" id="{389E596C-B7AE-4AE0-A83A-7E8B88034E93}"/>
              </a:ext>
            </a:extLst>
          </p:cNvPr>
          <p:cNvSpPr>
            <a:spLocks noGrp="1"/>
          </p:cNvSpPr>
          <p:nvPr/>
        </p:nvSpPr>
        <p:spPr>
          <a:xfrm>
            <a:off x="3619500" y="6505575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10" name="chrome-footer-page-10">
            <a:extLst>
              <a:ext uri="{FF2B5EF4-FFF2-40B4-BE49-F238E27FC236}">
                <a16:creationId xmlns:a16="http://schemas.microsoft.com/office/drawing/2014/main" id="{397EC0CE-8E97-4FF0-BC7A-9819DA6B008F}"/>
              </a:ext>
            </a:extLst>
          </p:cNvPr>
          <p:cNvSpPr>
            <a:spLocks noGrp="1"/>
          </p:cNvSpPr>
          <p:nvPr/>
        </p:nvSpPr>
        <p:spPr>
          <a:xfrm>
            <a:off x="11125200" y="649605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10</a:t>
            </a:r>
          </a:p>
        </p:txBody>
      </p:sp>
      <p:sp>
        <p:nvSpPr>
          <p:cNvPr id="11" name="failure-state-rail">
            <a:extLst>
              <a:ext uri="{FF2B5EF4-FFF2-40B4-BE49-F238E27FC236}">
                <a16:creationId xmlns:a16="http://schemas.microsoft.com/office/drawing/2014/main" id="{C3CBDEC5-270F-4239-97F9-B32C4A8BAD23}"/>
              </a:ext>
            </a:extLst>
          </p:cNvPr>
          <p:cNvSpPr>
            <a:spLocks noGrp="1"/>
          </p:cNvSpPr>
          <p:nvPr/>
        </p:nvSpPr>
        <p:spPr>
          <a:xfrm>
            <a:off x="838200" y="2476500"/>
            <a:ext cx="9944100" cy="9525"/>
          </a:xfrm>
          <a:prstGeom prst="line">
            <a:avLst/>
          </a:prstGeom>
          <a:noFill/>
          <a:ln w="28575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2" name="state-0">
            <a:extLst>
              <a:ext uri="{FF2B5EF4-FFF2-40B4-BE49-F238E27FC236}">
                <a16:creationId xmlns:a16="http://schemas.microsoft.com/office/drawing/2014/main" id="{1A94EA04-06AB-47B7-AD5F-4140C0A0064B}"/>
              </a:ext>
            </a:extLst>
          </p:cNvPr>
          <p:cNvSpPr>
            <a:spLocks noGrp="1"/>
          </p:cNvSpPr>
          <p:nvPr/>
        </p:nvSpPr>
        <p:spPr>
          <a:xfrm>
            <a:off x="704850" y="2343150"/>
            <a:ext cx="266700" cy="266700"/>
          </a:xfrm>
          <a:prstGeom prst="ellipse">
            <a:avLst/>
          </a:prstGeom>
          <a:solidFill>
            <a:srgbClr val="F4F2ED"/>
          </a:solidFill>
          <a:ln w="28575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4FF0C52-F61C-450B-A01F-073AC22590D1}"/>
              </a:ext>
            </a:extLst>
          </p:cNvPr>
          <p:cNvSpPr>
            <a:spLocks noGrp="1"/>
          </p:cNvSpPr>
          <p:nvPr/>
        </p:nvSpPr>
        <p:spPr>
          <a:xfrm>
            <a:off x="266700" y="1943100"/>
            <a:ext cx="1143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9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DRAFT</a:t>
            </a:r>
          </a:p>
        </p:txBody>
      </p:sp>
      <p:sp>
        <p:nvSpPr>
          <p:cNvPr id="14" name="state-1">
            <a:extLst>
              <a:ext uri="{FF2B5EF4-FFF2-40B4-BE49-F238E27FC236}">
                <a16:creationId xmlns:a16="http://schemas.microsoft.com/office/drawing/2014/main" id="{4D8F6C8E-8263-4EEE-9D7D-F26038EBD074}"/>
              </a:ext>
            </a:extLst>
          </p:cNvPr>
          <p:cNvSpPr>
            <a:spLocks noGrp="1"/>
          </p:cNvSpPr>
          <p:nvPr/>
        </p:nvSpPr>
        <p:spPr>
          <a:xfrm>
            <a:off x="2362200" y="2343150"/>
            <a:ext cx="266700" cy="266700"/>
          </a:xfrm>
          <a:prstGeom prst="ellipse">
            <a:avLst/>
          </a:prstGeom>
          <a:solidFill>
            <a:srgbClr val="F4F2ED"/>
          </a:solidFill>
          <a:ln w="28575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CC269676-5ED4-4E64-8DD4-D55F983554DB}"/>
              </a:ext>
            </a:extLst>
          </p:cNvPr>
          <p:cNvSpPr>
            <a:spLocks noGrp="1"/>
          </p:cNvSpPr>
          <p:nvPr/>
        </p:nvSpPr>
        <p:spPr>
          <a:xfrm>
            <a:off x="1924050" y="2743200"/>
            <a:ext cx="1143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9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VALIDATING</a:t>
            </a:r>
          </a:p>
        </p:txBody>
      </p:sp>
      <p:sp>
        <p:nvSpPr>
          <p:cNvPr id="16" name="state-2">
            <a:extLst>
              <a:ext uri="{FF2B5EF4-FFF2-40B4-BE49-F238E27FC236}">
                <a16:creationId xmlns:a16="http://schemas.microsoft.com/office/drawing/2014/main" id="{6E224714-AC58-4DD9-BDA5-F95E512C690D}"/>
              </a:ext>
            </a:extLst>
          </p:cNvPr>
          <p:cNvSpPr>
            <a:spLocks noGrp="1"/>
          </p:cNvSpPr>
          <p:nvPr/>
        </p:nvSpPr>
        <p:spPr>
          <a:xfrm>
            <a:off x="4019550" y="2343150"/>
            <a:ext cx="266700" cy="266700"/>
          </a:xfrm>
          <a:prstGeom prst="ellipse">
            <a:avLst/>
          </a:prstGeom>
          <a:solidFill>
            <a:srgbClr val="F4F2ED"/>
          </a:solidFill>
          <a:ln w="28575">
            <a:solidFill>
              <a:srgbClr val="B85C24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99EC6CD3-E142-4EB4-B2A8-31CBBA9C6574}"/>
              </a:ext>
            </a:extLst>
          </p:cNvPr>
          <p:cNvSpPr>
            <a:spLocks noGrp="1"/>
          </p:cNvSpPr>
          <p:nvPr/>
        </p:nvSpPr>
        <p:spPr>
          <a:xfrm>
            <a:off x="3581400" y="1943100"/>
            <a:ext cx="1143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90000"/>
              </a:lnSpc>
              <a:buNone/>
              <a:def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WAITING</a:t>
            </a:r>
          </a:p>
          <a:p>
            <a:pPr algn="ctr">
              <a:lnSpc>
                <a:spcPct val="90000"/>
              </a:lnSpc>
              <a:buNone/>
              <a:def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APPROVAL</a:t>
            </a:r>
          </a:p>
        </p:txBody>
      </p:sp>
      <p:sp>
        <p:nvSpPr>
          <p:cNvPr id="18" name="state-3">
            <a:extLst>
              <a:ext uri="{FF2B5EF4-FFF2-40B4-BE49-F238E27FC236}">
                <a16:creationId xmlns:a16="http://schemas.microsoft.com/office/drawing/2014/main" id="{30070792-30C4-4AED-A099-D153914F39F3}"/>
              </a:ext>
            </a:extLst>
          </p:cNvPr>
          <p:cNvSpPr>
            <a:spLocks noGrp="1"/>
          </p:cNvSpPr>
          <p:nvPr/>
        </p:nvSpPr>
        <p:spPr>
          <a:xfrm>
            <a:off x="5676900" y="2343150"/>
            <a:ext cx="266700" cy="266700"/>
          </a:xfrm>
          <a:prstGeom prst="ellipse">
            <a:avLst/>
          </a:prstGeom>
          <a:solidFill>
            <a:srgbClr val="F4F2ED"/>
          </a:solidFill>
          <a:ln w="28575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D515B270-90E1-40FE-9E3A-AA75D1FF22AA}"/>
              </a:ext>
            </a:extLst>
          </p:cNvPr>
          <p:cNvSpPr>
            <a:spLocks noGrp="1"/>
          </p:cNvSpPr>
          <p:nvPr/>
        </p:nvSpPr>
        <p:spPr>
          <a:xfrm>
            <a:off x="5238750" y="2743200"/>
            <a:ext cx="1143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9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PROVISIONING</a:t>
            </a:r>
          </a:p>
        </p:txBody>
      </p:sp>
      <p:sp>
        <p:nvSpPr>
          <p:cNvPr id="20" name="state-4">
            <a:extLst>
              <a:ext uri="{FF2B5EF4-FFF2-40B4-BE49-F238E27FC236}">
                <a16:creationId xmlns:a16="http://schemas.microsoft.com/office/drawing/2014/main" id="{A3560E25-3397-4613-9443-142ACAF57343}"/>
              </a:ext>
            </a:extLst>
          </p:cNvPr>
          <p:cNvSpPr>
            <a:spLocks noGrp="1"/>
          </p:cNvSpPr>
          <p:nvPr/>
        </p:nvSpPr>
        <p:spPr>
          <a:xfrm>
            <a:off x="7334250" y="2343150"/>
            <a:ext cx="266700" cy="266700"/>
          </a:xfrm>
          <a:prstGeom prst="ellipse">
            <a:avLst/>
          </a:prstGeom>
          <a:solidFill>
            <a:srgbClr val="F4F2ED"/>
          </a:solidFill>
          <a:ln w="28575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3FBF2B4-7D06-4465-B5E9-7473AE955625}"/>
              </a:ext>
            </a:extLst>
          </p:cNvPr>
          <p:cNvSpPr>
            <a:spLocks noGrp="1"/>
          </p:cNvSpPr>
          <p:nvPr/>
        </p:nvSpPr>
        <p:spPr>
          <a:xfrm>
            <a:off x="6896100" y="1943100"/>
            <a:ext cx="1143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9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RUNNING</a:t>
            </a:r>
          </a:p>
        </p:txBody>
      </p:sp>
      <p:sp>
        <p:nvSpPr>
          <p:cNvPr id="22" name="state-5">
            <a:extLst>
              <a:ext uri="{FF2B5EF4-FFF2-40B4-BE49-F238E27FC236}">
                <a16:creationId xmlns:a16="http://schemas.microsoft.com/office/drawing/2014/main" id="{2554BC99-5425-45B0-B991-F43C9AFEBAC3}"/>
              </a:ext>
            </a:extLst>
          </p:cNvPr>
          <p:cNvSpPr>
            <a:spLocks noGrp="1"/>
          </p:cNvSpPr>
          <p:nvPr/>
        </p:nvSpPr>
        <p:spPr>
          <a:xfrm>
            <a:off x="8991600" y="2343150"/>
            <a:ext cx="266700" cy="266700"/>
          </a:xfrm>
          <a:prstGeom prst="ellipse">
            <a:avLst/>
          </a:prstGeom>
          <a:solidFill>
            <a:srgbClr val="F4F2ED"/>
          </a:solidFill>
          <a:ln w="28575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26E9E978-CA91-495B-82DB-13582592B60A}"/>
              </a:ext>
            </a:extLst>
          </p:cNvPr>
          <p:cNvSpPr>
            <a:spLocks noGrp="1"/>
          </p:cNvSpPr>
          <p:nvPr/>
        </p:nvSpPr>
        <p:spPr>
          <a:xfrm>
            <a:off x="8553450" y="2743200"/>
            <a:ext cx="1143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9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VERIFYING</a:t>
            </a:r>
          </a:p>
        </p:txBody>
      </p:sp>
      <p:sp>
        <p:nvSpPr>
          <p:cNvPr id="24" name="state-6">
            <a:extLst>
              <a:ext uri="{FF2B5EF4-FFF2-40B4-BE49-F238E27FC236}">
                <a16:creationId xmlns:a16="http://schemas.microsoft.com/office/drawing/2014/main" id="{475439EE-2792-457F-B28C-52D41A81394F}"/>
              </a:ext>
            </a:extLst>
          </p:cNvPr>
          <p:cNvSpPr>
            <a:spLocks noGrp="1"/>
          </p:cNvSpPr>
          <p:nvPr/>
        </p:nvSpPr>
        <p:spPr>
          <a:xfrm>
            <a:off x="10648950" y="2343150"/>
            <a:ext cx="266700" cy="266700"/>
          </a:xfrm>
          <a:prstGeom prst="ellipse">
            <a:avLst/>
          </a:prstGeom>
          <a:solidFill>
            <a:srgbClr val="F4F2ED"/>
          </a:solidFill>
          <a:ln w="28575">
            <a:solidFill>
              <a:srgbClr val="14283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2325DBED-B99E-4849-A005-5A15188D8AA5}"/>
              </a:ext>
            </a:extLst>
          </p:cNvPr>
          <p:cNvSpPr>
            <a:spLocks noGrp="1"/>
          </p:cNvSpPr>
          <p:nvPr/>
        </p:nvSpPr>
        <p:spPr>
          <a:xfrm>
            <a:off x="10210800" y="1943100"/>
            <a:ext cx="1143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90000"/>
              </a:lnSpc>
              <a:buNone/>
              <a:defRPr sz="9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CLOSED</a:t>
            </a:r>
          </a:p>
        </p:txBody>
      </p:sp>
      <p:sp>
        <p:nvSpPr>
          <p:cNvPr id="26" name="failure-drop-1">
            <a:extLst>
              <a:ext uri="{FF2B5EF4-FFF2-40B4-BE49-F238E27FC236}">
                <a16:creationId xmlns:a16="http://schemas.microsoft.com/office/drawing/2014/main" id="{17D7B036-5E4E-4F77-8FA0-5DCC12D9D9BD}"/>
              </a:ext>
            </a:extLst>
          </p:cNvPr>
          <p:cNvSpPr>
            <a:spLocks noGrp="1"/>
          </p:cNvSpPr>
          <p:nvPr/>
        </p:nvSpPr>
        <p:spPr>
          <a:xfrm>
            <a:off x="2495550" y="2609850"/>
            <a:ext cx="9525" cy="457200"/>
          </a:xfrm>
          <a:prstGeom prst="line">
            <a:avLst/>
          </a:prstGeom>
          <a:noFill/>
          <a:ln w="14288">
            <a:solidFill>
              <a:srgbClr val="A33B3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7" name="failure-drop-2">
            <a:extLst>
              <a:ext uri="{FF2B5EF4-FFF2-40B4-BE49-F238E27FC236}">
                <a16:creationId xmlns:a16="http://schemas.microsoft.com/office/drawing/2014/main" id="{1DB0A9E4-3245-448C-AE7E-BB9462188A93}"/>
              </a:ext>
            </a:extLst>
          </p:cNvPr>
          <p:cNvSpPr>
            <a:spLocks noGrp="1"/>
          </p:cNvSpPr>
          <p:nvPr/>
        </p:nvSpPr>
        <p:spPr>
          <a:xfrm>
            <a:off x="4152900" y="2609850"/>
            <a:ext cx="9525" cy="457200"/>
          </a:xfrm>
          <a:prstGeom prst="line">
            <a:avLst/>
          </a:prstGeom>
          <a:noFill/>
          <a:ln w="14288">
            <a:solidFill>
              <a:srgbClr val="A33B3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8" name="failure-drop-4">
            <a:extLst>
              <a:ext uri="{FF2B5EF4-FFF2-40B4-BE49-F238E27FC236}">
                <a16:creationId xmlns:a16="http://schemas.microsoft.com/office/drawing/2014/main" id="{6BC33EE7-D60F-4E25-A843-416F502F2F35}"/>
              </a:ext>
            </a:extLst>
          </p:cNvPr>
          <p:cNvSpPr>
            <a:spLocks noGrp="1"/>
          </p:cNvSpPr>
          <p:nvPr/>
        </p:nvSpPr>
        <p:spPr>
          <a:xfrm>
            <a:off x="7467600" y="2609850"/>
            <a:ext cx="9525" cy="457200"/>
          </a:xfrm>
          <a:prstGeom prst="line">
            <a:avLst/>
          </a:prstGeom>
          <a:noFill/>
          <a:ln w="14288">
            <a:solidFill>
              <a:srgbClr val="A33B3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9" name="failure-drop-5">
            <a:extLst>
              <a:ext uri="{FF2B5EF4-FFF2-40B4-BE49-F238E27FC236}">
                <a16:creationId xmlns:a16="http://schemas.microsoft.com/office/drawing/2014/main" id="{6941D2AD-7408-4C42-A581-1B7FAF0A5677}"/>
              </a:ext>
            </a:extLst>
          </p:cNvPr>
          <p:cNvSpPr>
            <a:spLocks noGrp="1"/>
          </p:cNvSpPr>
          <p:nvPr/>
        </p:nvSpPr>
        <p:spPr>
          <a:xfrm>
            <a:off x="9124950" y="2609850"/>
            <a:ext cx="9525" cy="457200"/>
          </a:xfrm>
          <a:prstGeom prst="line">
            <a:avLst/>
          </a:prstGeom>
          <a:noFill/>
          <a:ln w="14288">
            <a:solidFill>
              <a:srgbClr val="A33B3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0" name="failure-common-rail">
            <a:extLst>
              <a:ext uri="{FF2B5EF4-FFF2-40B4-BE49-F238E27FC236}">
                <a16:creationId xmlns:a16="http://schemas.microsoft.com/office/drawing/2014/main" id="{FC9DB9F1-CD7B-4E9E-873C-052BAC8E3B85}"/>
              </a:ext>
            </a:extLst>
          </p:cNvPr>
          <p:cNvSpPr>
            <a:spLocks noGrp="1"/>
          </p:cNvSpPr>
          <p:nvPr/>
        </p:nvSpPr>
        <p:spPr>
          <a:xfrm>
            <a:off x="609600" y="3143250"/>
            <a:ext cx="10972800" cy="1905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FDB864ED-D2E0-4FAC-B443-F826AABC12DB}"/>
              </a:ext>
            </a:extLst>
          </p:cNvPr>
          <p:cNvSpPr>
            <a:spLocks noGrp="1"/>
          </p:cNvSpPr>
          <p:nvPr/>
        </p:nvSpPr>
        <p:spPr>
          <a:xfrm>
            <a:off x="609600" y="321945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rPr>
              <a:t>FAIL CLOSED → RECORD → OWNER REVIEW</a:t>
            </a: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3FEA3B8A-C056-432D-818C-77E1ED9431D0}"/>
              </a:ext>
            </a:extLst>
          </p:cNvPr>
          <p:cNvSpPr>
            <a:spLocks noGrp="1"/>
          </p:cNvSpPr>
          <p:nvPr/>
        </p:nvSpPr>
        <p:spPr>
          <a:xfrm>
            <a:off x="609600" y="3600450"/>
            <a:ext cx="76200" cy="78105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B5031E4-0094-4D14-A68A-1C36047EE878}"/>
              </a:ext>
            </a:extLst>
          </p:cNvPr>
          <p:cNvSpPr>
            <a:spLocks noGrp="1"/>
          </p:cNvSpPr>
          <p:nvPr/>
        </p:nvSpPr>
        <p:spPr>
          <a:xfrm>
            <a:off x="819150" y="3600450"/>
            <a:ext cx="3219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VALIDATION REJECTED</a:t>
            </a: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7B92D52-52F0-4644-A89C-886ED3ECC04B}"/>
              </a:ext>
            </a:extLst>
          </p:cNvPr>
          <p:cNvSpPr>
            <a:spLocks noGrp="1"/>
          </p:cNvSpPr>
          <p:nvPr/>
        </p:nvSpPr>
        <p:spPr>
          <a:xfrm>
            <a:off x="819150" y="3848100"/>
            <a:ext cx="3219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0000"/>
              </a:lnSpc>
              <a:buNone/>
              <a:defRPr sz="97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invalid signature · unknown major · missing profile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57F7964-71E8-4B8B-950E-0A2DEA6B3450}"/>
              </a:ext>
            </a:extLst>
          </p:cNvPr>
          <p:cNvSpPr>
            <a:spLocks noGrp="1"/>
          </p:cNvSpPr>
          <p:nvPr/>
        </p:nvSpPr>
        <p:spPr>
          <a:xfrm>
            <a:off x="819150" y="4191000"/>
            <a:ext cx="3219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A33B3B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A33B3B"/>
                </a:solidFill>
                <a:latin typeface="Aptos"/>
                <a:ea typeface="Aptos"/>
                <a:cs typeface="Aptos"/>
              </a:rPr>
              <a:t>No sandbox. No execution credential.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38FEBAB9-CC28-4BB8-94AF-8B643F781BF3}"/>
              </a:ext>
            </a:extLst>
          </p:cNvPr>
          <p:cNvSpPr>
            <a:spLocks noGrp="1"/>
          </p:cNvSpPr>
          <p:nvPr/>
        </p:nvSpPr>
        <p:spPr>
          <a:xfrm>
            <a:off x="4267200" y="3600450"/>
            <a:ext cx="76200" cy="78105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A8F14EC8-EAE1-4BF8-A1AF-6FB180402E35}"/>
              </a:ext>
            </a:extLst>
          </p:cNvPr>
          <p:cNvSpPr>
            <a:spLocks noGrp="1"/>
          </p:cNvSpPr>
          <p:nvPr/>
        </p:nvSpPr>
        <p:spPr>
          <a:xfrm>
            <a:off x="4476750" y="3600450"/>
            <a:ext cx="3219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APPROVAL DENIED / EXPIRED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B2D1FE86-2318-4354-9610-72E6B5A19C20}"/>
              </a:ext>
            </a:extLst>
          </p:cNvPr>
          <p:cNvSpPr>
            <a:spLocks noGrp="1"/>
          </p:cNvSpPr>
          <p:nvPr/>
        </p:nvSpPr>
        <p:spPr>
          <a:xfrm>
            <a:off x="4476750" y="3848100"/>
            <a:ext cx="3219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0000"/>
              </a:lnSpc>
              <a:buNone/>
              <a:defRPr sz="97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owner rejects or approval window closes</a:t>
            </a:r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F6D5EF1A-DF0D-4A34-9805-CE8BA7A1F461}"/>
              </a:ext>
            </a:extLst>
          </p:cNvPr>
          <p:cNvSpPr>
            <a:spLocks noGrp="1"/>
          </p:cNvSpPr>
          <p:nvPr/>
        </p:nvSpPr>
        <p:spPr>
          <a:xfrm>
            <a:off x="4476750" y="4191000"/>
            <a:ext cx="3219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A33B3B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A33B3B"/>
                </a:solidFill>
                <a:latin typeface="Aptos"/>
                <a:ea typeface="Aptos"/>
                <a:cs typeface="Aptos"/>
              </a:rPr>
              <a:t>Cancel with no active capability.</a:t>
            </a:r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15A60C2E-15B3-43C4-BAAB-4E3FAF9DD67B}"/>
              </a:ext>
            </a:extLst>
          </p:cNvPr>
          <p:cNvSpPr>
            <a:spLocks noGrp="1"/>
          </p:cNvSpPr>
          <p:nvPr/>
        </p:nvSpPr>
        <p:spPr>
          <a:xfrm>
            <a:off x="7924800" y="3600450"/>
            <a:ext cx="76200" cy="78105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DC01A4ED-E245-4994-AD15-28DFE31D0503}"/>
              </a:ext>
            </a:extLst>
          </p:cNvPr>
          <p:cNvSpPr>
            <a:spLocks noGrp="1"/>
          </p:cNvSpPr>
          <p:nvPr/>
        </p:nvSpPr>
        <p:spPr>
          <a:xfrm>
            <a:off x="8134350" y="3600450"/>
            <a:ext cx="3219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ACTION BLOCKED</a:t>
            </a:r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CD434ED8-9779-44C3-8C0C-FA8B329596D7}"/>
              </a:ext>
            </a:extLst>
          </p:cNvPr>
          <p:cNvSpPr>
            <a:spLocks noGrp="1"/>
          </p:cNvSpPr>
          <p:nvPr/>
        </p:nvSpPr>
        <p:spPr>
          <a:xfrm>
            <a:off x="8134350" y="3848100"/>
            <a:ext cx="3219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0000"/>
              </a:lnSpc>
              <a:buNone/>
              <a:defRPr sz="97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schema mismatch · denied tool · forbidden destination</a:t>
            </a:r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51059618-0963-4D15-B500-43CF34209EAB}"/>
              </a:ext>
            </a:extLst>
          </p:cNvPr>
          <p:cNvSpPr>
            <a:spLocks noGrp="1"/>
          </p:cNvSpPr>
          <p:nvPr/>
        </p:nvSpPr>
        <p:spPr>
          <a:xfrm>
            <a:off x="8134350" y="4191000"/>
            <a:ext cx="3219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A33B3B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A33B3B"/>
                </a:solidFill>
                <a:latin typeface="Aptos"/>
                <a:ea typeface="Aptos"/>
                <a:cs typeface="Aptos"/>
              </a:rPr>
              <a:t>Record decision; remaining scope may continue.</a:t>
            </a:r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56B8A22-A552-48EB-8D0C-8E700732DBC3}"/>
              </a:ext>
            </a:extLst>
          </p:cNvPr>
          <p:cNvSpPr>
            <a:spLocks noGrp="1"/>
          </p:cNvSpPr>
          <p:nvPr/>
        </p:nvSpPr>
        <p:spPr>
          <a:xfrm>
            <a:off x="609600" y="4591050"/>
            <a:ext cx="76200" cy="78105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4E17B302-4468-41D5-A880-744491C3EED3}"/>
              </a:ext>
            </a:extLst>
          </p:cNvPr>
          <p:cNvSpPr>
            <a:spLocks noGrp="1"/>
          </p:cNvSpPr>
          <p:nvPr/>
        </p:nvSpPr>
        <p:spPr>
          <a:xfrm>
            <a:off x="819150" y="4591050"/>
            <a:ext cx="3219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DEPENDENCY UNAVAILABLE</a:t>
            </a:r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19663A24-5F33-42EB-A7DB-537DE8AFCE93}"/>
              </a:ext>
            </a:extLst>
          </p:cNvPr>
          <p:cNvSpPr>
            <a:spLocks noGrp="1"/>
          </p:cNvSpPr>
          <p:nvPr/>
        </p:nvSpPr>
        <p:spPr>
          <a:xfrm>
            <a:off x="819150" y="4838700"/>
            <a:ext cx="3219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0000"/>
              </a:lnSpc>
              <a:buNone/>
              <a:defRPr sz="97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PDP, gateway or broker unavailable</a:t>
            </a:r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7CB8E951-8DDD-474D-B13C-15AB20C0F53B}"/>
              </a:ext>
            </a:extLst>
          </p:cNvPr>
          <p:cNvSpPr>
            <a:spLocks noGrp="1"/>
          </p:cNvSpPr>
          <p:nvPr/>
        </p:nvSpPr>
        <p:spPr>
          <a:xfrm>
            <a:off x="819150" y="5181600"/>
            <a:ext cx="3219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A33B3B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A33B3B"/>
                </a:solidFill>
                <a:latin typeface="Aptos"/>
                <a:ea typeface="Aptos"/>
                <a:cs typeface="Aptos"/>
              </a:rPr>
              <a:t>Write and network fail closed.</a:t>
            </a:r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EDAC5A41-151B-493A-A49E-38A670452B98}"/>
              </a:ext>
            </a:extLst>
          </p:cNvPr>
          <p:cNvSpPr>
            <a:spLocks noGrp="1"/>
          </p:cNvSpPr>
          <p:nvPr/>
        </p:nvSpPr>
        <p:spPr>
          <a:xfrm>
            <a:off x="4267200" y="4591050"/>
            <a:ext cx="76200" cy="78105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8335D031-AD53-443B-B975-D6F8254ED2DC}"/>
              </a:ext>
            </a:extLst>
          </p:cNvPr>
          <p:cNvSpPr>
            <a:spLocks noGrp="1"/>
          </p:cNvSpPr>
          <p:nvPr/>
        </p:nvSpPr>
        <p:spPr>
          <a:xfrm>
            <a:off x="4476750" y="4591050"/>
            <a:ext cx="3219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RUN REVOKED</a:t>
            </a:r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65F7F4FC-2EE2-41B2-968D-3FA8BE710F8A}"/>
              </a:ext>
            </a:extLst>
          </p:cNvPr>
          <p:cNvSpPr>
            <a:spLocks noGrp="1"/>
          </p:cNvSpPr>
          <p:nvPr/>
        </p:nvSpPr>
        <p:spPr>
          <a:xfrm>
            <a:off x="4476750" y="4838700"/>
            <a:ext cx="3219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0000"/>
              </a:lnSpc>
              <a:buNone/>
              <a:defRPr sz="97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timeout · kill switch · critical policy violation</a:t>
            </a:r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CE89987E-0099-42B9-BBE2-D276F9FD55F6}"/>
              </a:ext>
            </a:extLst>
          </p:cNvPr>
          <p:cNvSpPr>
            <a:spLocks noGrp="1"/>
          </p:cNvSpPr>
          <p:nvPr/>
        </p:nvSpPr>
        <p:spPr>
          <a:xfrm>
            <a:off x="4476750" y="5181600"/>
            <a:ext cx="3219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A33B3B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A33B3B"/>
                </a:solidFill>
                <a:latin typeface="Aptos"/>
                <a:ea typeface="Aptos"/>
                <a:cs typeface="Aptos"/>
              </a:rPr>
              <a:t>Stop process; revoke JIT credentials.</a:t>
            </a:r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C2060080-58F7-4EA6-972D-F0FFFA2BB84D}"/>
              </a:ext>
            </a:extLst>
          </p:cNvPr>
          <p:cNvSpPr>
            <a:spLocks noGrp="1"/>
          </p:cNvSpPr>
          <p:nvPr/>
        </p:nvSpPr>
        <p:spPr>
          <a:xfrm>
            <a:off x="7924800" y="4591050"/>
            <a:ext cx="76200" cy="78105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87AA429A-34D6-4864-A707-08DCCDC518F3}"/>
              </a:ext>
            </a:extLst>
          </p:cNvPr>
          <p:cNvSpPr>
            <a:spLocks noGrp="1"/>
          </p:cNvSpPr>
          <p:nvPr/>
        </p:nvSpPr>
        <p:spPr>
          <a:xfrm>
            <a:off x="8134350" y="4591050"/>
            <a:ext cx="3219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VERIFICATION FAILED</a:t>
            </a:r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5C560C50-D524-4382-919A-C718D32B998A}"/>
              </a:ext>
            </a:extLst>
          </p:cNvPr>
          <p:cNvSpPr>
            <a:spLocks noGrp="1"/>
          </p:cNvSpPr>
          <p:nvPr/>
        </p:nvSpPr>
        <p:spPr>
          <a:xfrm>
            <a:off x="8134350" y="4838700"/>
            <a:ext cx="3219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0000"/>
              </a:lnSpc>
              <a:buNone/>
              <a:defRPr sz="97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tests, scans or required evidence fail</a:t>
            </a:r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966B26A5-D4E1-4711-A458-7AB99A144F4A}"/>
              </a:ext>
            </a:extLst>
          </p:cNvPr>
          <p:cNvSpPr>
            <a:spLocks noGrp="1"/>
          </p:cNvSpPr>
          <p:nvPr/>
        </p:nvSpPr>
        <p:spPr>
          <a:xfrm>
            <a:off x="8134350" y="5181600"/>
            <a:ext cx="3219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A33B3B"/>
                </a:solidFill>
                <a:latin typeface="Aptos"/>
                <a:ea typeface="Aptos"/>
                <a:cs typeface="Aptos"/>
              </a:defRPr>
            </a:pPr>
            <a:r>
              <a:rPr sz="975" b="1" i="0">
                <a:solidFill>
                  <a:srgbClr val="A33B3B"/>
                </a:solidFill>
                <a:latin typeface="Aptos"/>
                <a:ea typeface="Aptos"/>
                <a:cs typeface="Aptos"/>
              </a:rPr>
              <a:t>No PR or release promotion.</a:t>
            </a:r>
          </a:p>
        </p:txBody>
      </p:sp>
      <p:sp>
        <p:nvSpPr>
          <p:cNvPr id="56" name="failure-invariant">
            <a:extLst>
              <a:ext uri="{FF2B5EF4-FFF2-40B4-BE49-F238E27FC236}">
                <a16:creationId xmlns:a16="http://schemas.microsoft.com/office/drawing/2014/main" id="{FF6AD5EA-8DB0-4686-BA58-514398D88A45}"/>
              </a:ext>
            </a:extLst>
          </p:cNvPr>
          <p:cNvSpPr>
            <a:spLocks noGrp="1"/>
          </p:cNvSpPr>
          <p:nvPr/>
        </p:nvSpPr>
        <p:spPr>
          <a:xfrm>
            <a:off x="609600" y="5619750"/>
            <a:ext cx="10972800" cy="457200"/>
          </a:xfrm>
          <a:prstGeom prst="rect">
            <a:avLst/>
          </a:prstGeom>
          <a:solidFill>
            <a:srgbClr val="081B2C"/>
          </a:solidFill>
          <a:ln w="9525">
            <a:solidFill>
              <a:srgbClr val="081B2C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8EDE3355-F529-454A-9821-D31EC1D0F32C}"/>
              </a:ext>
            </a:extLst>
          </p:cNvPr>
          <p:cNvSpPr>
            <a:spLocks noGrp="1"/>
          </p:cNvSpPr>
          <p:nvPr/>
        </p:nvSpPr>
        <p:spPr>
          <a:xfrm>
            <a:off x="819150" y="5743575"/>
            <a:ext cx="105537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Every terminal state records outcome · reason · policy digest · timestamp</a:t>
            </a:r>
          </a:p>
        </p:txBody>
      </p:sp>
    </p:spTree>
    <p:extLst>
      <p:ext uri="{BB962C8B-B14F-4D97-AF65-F5344CB8AC3E}">
        <p14:creationId xmlns:p14="http://schemas.microsoft.com/office/powerpoint/2010/main" val="1684272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hrome-rail-11">
            <a:extLst>
              <a:ext uri="{FF2B5EF4-FFF2-40B4-BE49-F238E27FC236}">
                <a16:creationId xmlns:a16="http://schemas.microsoft.com/office/drawing/2014/main" id="{9148424F-0523-44F6-886F-5D8A228C33A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hrome-section-11">
            <a:extLst>
              <a:ext uri="{FF2B5EF4-FFF2-40B4-BE49-F238E27FC236}">
                <a16:creationId xmlns:a16="http://schemas.microsoft.com/office/drawing/2014/main" id="{3862C700-BD67-4574-8606-B5A6E6927317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07 / POLICY &amp; DATA GOVERNANCE</a:t>
            </a:r>
          </a:p>
        </p:txBody>
      </p:sp>
      <p:sp>
        <p:nvSpPr>
          <p:cNvPr id="3" name="chrome-title-11">
            <a:extLst>
              <a:ext uri="{FF2B5EF4-FFF2-40B4-BE49-F238E27FC236}">
                <a16:creationId xmlns:a16="http://schemas.microsoft.com/office/drawing/2014/main" id="{84101E48-4BF4-49B2-AD9A-650A79BDF7E7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Context selects policy; the data profile sets the ceiling</a:t>
            </a:r>
          </a:p>
        </p:txBody>
      </p:sp>
      <p:sp>
        <p:nvSpPr>
          <p:cNvPr id="4" name="chrome-title-rule-11">
            <a:extLst>
              <a:ext uri="{FF2B5EF4-FFF2-40B4-BE49-F238E27FC236}">
                <a16:creationId xmlns:a16="http://schemas.microsoft.com/office/drawing/2014/main" id="{E68B0616-ADFF-43F2-9ACC-7254022B784F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chrome-title-accent-11">
            <a:extLst>
              <a:ext uri="{FF2B5EF4-FFF2-40B4-BE49-F238E27FC236}">
                <a16:creationId xmlns:a16="http://schemas.microsoft.com/office/drawing/2014/main" id="{095F51A7-841A-40D9-83D1-C49427271C30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81915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hrome-subtitle-11">
            <a:extLst>
              <a:ext uri="{FF2B5EF4-FFF2-40B4-BE49-F238E27FC236}">
                <a16:creationId xmlns:a16="http://schemas.microsoft.com/office/drawing/2014/main" id="{7E05C592-1189-4D46-B549-7E4352422E53}"/>
              </a:ext>
            </a:extLst>
          </p:cNvPr>
          <p:cNvSpPr>
            <a:spLocks noGrp="1"/>
          </p:cNvSpPr>
          <p:nvPr/>
        </p:nvSpPr>
        <p:spPr>
          <a:xfrm>
            <a:off x="533400" y="1390650"/>
            <a:ext cx="10668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Signed, tested policy packs are selected by context — never hidden inside opaque prompts.</a:t>
            </a:r>
          </a:p>
        </p:txBody>
      </p:sp>
      <p:sp>
        <p:nvSpPr>
          <p:cNvPr id="7" name="chrome-footer-rule-11">
            <a:extLst>
              <a:ext uri="{FF2B5EF4-FFF2-40B4-BE49-F238E27FC236}">
                <a16:creationId xmlns:a16="http://schemas.microsoft.com/office/drawing/2014/main" id="{755548A8-263E-4889-A013-B3AC76337B67}"/>
              </a:ext>
            </a:extLst>
          </p:cNvPr>
          <p:cNvSpPr>
            <a:spLocks noGrp="1"/>
          </p:cNvSpPr>
          <p:nvPr/>
        </p:nvSpPr>
        <p:spPr>
          <a:xfrm>
            <a:off x="533400" y="64198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8" name="chrome-footer-label-11">
            <a:extLst>
              <a:ext uri="{FF2B5EF4-FFF2-40B4-BE49-F238E27FC236}">
                <a16:creationId xmlns:a16="http://schemas.microsoft.com/office/drawing/2014/main" id="{F081D056-89BA-4DB5-B106-F956F513ABD8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TECHNICAL ARCHITECTURE</a:t>
            </a:r>
          </a:p>
        </p:txBody>
      </p:sp>
      <p:sp>
        <p:nvSpPr>
          <p:cNvPr id="9" name="chrome-footer-contact-11">
            <a:extLst>
              <a:ext uri="{FF2B5EF4-FFF2-40B4-BE49-F238E27FC236}">
                <a16:creationId xmlns:a16="http://schemas.microsoft.com/office/drawing/2014/main" id="{27082425-0C3B-4F43-97C3-58E027992746}"/>
              </a:ext>
            </a:extLst>
          </p:cNvPr>
          <p:cNvSpPr>
            <a:spLocks noGrp="1"/>
          </p:cNvSpPr>
          <p:nvPr/>
        </p:nvSpPr>
        <p:spPr>
          <a:xfrm>
            <a:off x="3619500" y="6505575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10" name="chrome-footer-page-11">
            <a:extLst>
              <a:ext uri="{FF2B5EF4-FFF2-40B4-BE49-F238E27FC236}">
                <a16:creationId xmlns:a16="http://schemas.microsoft.com/office/drawing/2014/main" id="{1698B836-4CAA-43FD-B1BC-8C439FB18567}"/>
              </a:ext>
            </a:extLst>
          </p:cNvPr>
          <p:cNvSpPr>
            <a:spLocks noGrp="1"/>
          </p:cNvSpPr>
          <p:nvPr/>
        </p:nvSpPr>
        <p:spPr>
          <a:xfrm>
            <a:off x="11125200" y="649605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11</a:t>
            </a:r>
          </a:p>
        </p:txBody>
      </p:sp>
      <p:sp>
        <p:nvSpPr>
          <p:cNvPr id="11" name="policy-input-0">
            <a:extLst>
              <a:ext uri="{FF2B5EF4-FFF2-40B4-BE49-F238E27FC236}">
                <a16:creationId xmlns:a16="http://schemas.microsoft.com/office/drawing/2014/main" id="{15EC8B23-631E-47DE-88AB-2C1614DFF57F}"/>
              </a:ext>
            </a:extLst>
          </p:cNvPr>
          <p:cNvSpPr>
            <a:spLocks noGrp="1"/>
          </p:cNvSpPr>
          <p:nvPr/>
        </p:nvSpPr>
        <p:spPr>
          <a:xfrm>
            <a:off x="2762250" y="2133600"/>
            <a:ext cx="1333500" cy="685800"/>
          </a:xfrm>
          <a:prstGeom prst="line">
            <a:avLst/>
          </a:prstGeom>
          <a:noFill/>
          <a:ln w="14288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2" name="policy-input-1">
            <a:extLst>
              <a:ext uri="{FF2B5EF4-FFF2-40B4-BE49-F238E27FC236}">
                <a16:creationId xmlns:a16="http://schemas.microsoft.com/office/drawing/2014/main" id="{2F51C8CF-5E53-466A-80B2-2D19F5B495FB}"/>
              </a:ext>
            </a:extLst>
          </p:cNvPr>
          <p:cNvSpPr>
            <a:spLocks noGrp="1"/>
          </p:cNvSpPr>
          <p:nvPr/>
        </p:nvSpPr>
        <p:spPr>
          <a:xfrm>
            <a:off x="2762250" y="2476500"/>
            <a:ext cx="1333500" cy="342900"/>
          </a:xfrm>
          <a:prstGeom prst="line">
            <a:avLst/>
          </a:prstGeom>
          <a:noFill/>
          <a:ln w="14288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3" name="policy-input-2">
            <a:extLst>
              <a:ext uri="{FF2B5EF4-FFF2-40B4-BE49-F238E27FC236}">
                <a16:creationId xmlns:a16="http://schemas.microsoft.com/office/drawing/2014/main" id="{DAECB173-3D1D-47F8-886C-2D5F0B5FA2DB}"/>
              </a:ext>
            </a:extLst>
          </p:cNvPr>
          <p:cNvSpPr>
            <a:spLocks noGrp="1"/>
          </p:cNvSpPr>
          <p:nvPr/>
        </p:nvSpPr>
        <p:spPr>
          <a:xfrm>
            <a:off x="2762250" y="2819400"/>
            <a:ext cx="1333500" cy="9525"/>
          </a:xfrm>
          <a:prstGeom prst="line">
            <a:avLst/>
          </a:prstGeom>
          <a:noFill/>
          <a:ln w="14288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4" name="policy-input-3">
            <a:extLst>
              <a:ext uri="{FF2B5EF4-FFF2-40B4-BE49-F238E27FC236}">
                <a16:creationId xmlns:a16="http://schemas.microsoft.com/office/drawing/2014/main" id="{FCCC7C4D-07BD-4DC5-B9AC-7AE0F8907ABC}"/>
              </a:ext>
            </a:extLst>
          </p:cNvPr>
          <p:cNvSpPr>
            <a:spLocks noGrp="1"/>
          </p:cNvSpPr>
          <p:nvPr/>
        </p:nvSpPr>
        <p:spPr>
          <a:xfrm flipV="1">
            <a:off x="2762250" y="2819400"/>
            <a:ext cx="1333500" cy="342900"/>
          </a:xfrm>
          <a:prstGeom prst="line">
            <a:avLst/>
          </a:prstGeom>
          <a:noFill/>
          <a:ln w="14288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5" name="policy-input-4">
            <a:extLst>
              <a:ext uri="{FF2B5EF4-FFF2-40B4-BE49-F238E27FC236}">
                <a16:creationId xmlns:a16="http://schemas.microsoft.com/office/drawing/2014/main" id="{1ACB453F-D52E-45F2-83E2-E4AF42648E88}"/>
              </a:ext>
            </a:extLst>
          </p:cNvPr>
          <p:cNvSpPr>
            <a:spLocks noGrp="1"/>
          </p:cNvSpPr>
          <p:nvPr/>
        </p:nvSpPr>
        <p:spPr>
          <a:xfrm flipV="1">
            <a:off x="2762250" y="2819400"/>
            <a:ext cx="1333500" cy="685800"/>
          </a:xfrm>
          <a:prstGeom prst="line">
            <a:avLst/>
          </a:prstGeom>
          <a:noFill/>
          <a:ln w="14288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6" name="policy-outcome-flow">
            <a:extLst>
              <a:ext uri="{FF2B5EF4-FFF2-40B4-BE49-F238E27FC236}">
                <a16:creationId xmlns:a16="http://schemas.microsoft.com/office/drawing/2014/main" id="{232905BD-3A5F-4FEA-B2B1-9FAEEA4D6FB4}"/>
              </a:ext>
            </a:extLst>
          </p:cNvPr>
          <p:cNvSpPr>
            <a:spLocks noGrp="1"/>
          </p:cNvSpPr>
          <p:nvPr/>
        </p:nvSpPr>
        <p:spPr>
          <a:xfrm>
            <a:off x="6477000" y="2819400"/>
            <a:ext cx="1200150" cy="9525"/>
          </a:xfrm>
          <a:prstGeom prst="line">
            <a:avLst/>
          </a:prstGeom>
          <a:noFill/>
          <a:ln w="23813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5929B942-6934-400E-ABE5-A565D45C85D0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2381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CONTEXT INPUTS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8D6DD6B8-6082-4EC1-A6D5-3991EB9EEAB2}"/>
              </a:ext>
            </a:extLst>
          </p:cNvPr>
          <p:cNvSpPr>
            <a:spLocks noGrp="1"/>
          </p:cNvSpPr>
          <p:nvPr/>
        </p:nvSpPr>
        <p:spPr>
          <a:xfrm>
            <a:off x="609600" y="2228850"/>
            <a:ext cx="21526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authority / organisation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9F985A07-5892-40CA-96D0-935A779D9156}"/>
              </a:ext>
            </a:extLst>
          </p:cNvPr>
          <p:cNvSpPr>
            <a:spLocks noGrp="1"/>
          </p:cNvSpPr>
          <p:nvPr/>
        </p:nvSpPr>
        <p:spPr>
          <a:xfrm>
            <a:off x="609600" y="2495550"/>
            <a:ext cx="215265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FD6EF3BF-261A-4345-9A90-5758ABB45691}"/>
              </a:ext>
            </a:extLst>
          </p:cNvPr>
          <p:cNvSpPr>
            <a:spLocks noGrp="1"/>
          </p:cNvSpPr>
          <p:nvPr/>
        </p:nvSpPr>
        <p:spPr>
          <a:xfrm>
            <a:off x="609600" y="2571750"/>
            <a:ext cx="21526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sector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FF5B7014-BF63-434F-AD6D-DEC0BFEBF6F7}"/>
              </a:ext>
            </a:extLst>
          </p:cNvPr>
          <p:cNvSpPr>
            <a:spLocks noGrp="1"/>
          </p:cNvSpPr>
          <p:nvPr/>
        </p:nvSpPr>
        <p:spPr>
          <a:xfrm>
            <a:off x="609600" y="2838450"/>
            <a:ext cx="215265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8ECA6AF8-9521-4B66-85F0-ABF19E6A5EBE}"/>
              </a:ext>
            </a:extLst>
          </p:cNvPr>
          <p:cNvSpPr>
            <a:spLocks noGrp="1"/>
          </p:cNvSpPr>
          <p:nvPr/>
        </p:nvSpPr>
        <p:spPr>
          <a:xfrm>
            <a:off x="609600" y="2914650"/>
            <a:ext cx="21526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use case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AF9CEB4B-C506-4FDF-8F7A-904ED0EB7F27}"/>
              </a:ext>
            </a:extLst>
          </p:cNvPr>
          <p:cNvSpPr>
            <a:spLocks noGrp="1"/>
          </p:cNvSpPr>
          <p:nvPr/>
        </p:nvSpPr>
        <p:spPr>
          <a:xfrm>
            <a:off x="609600" y="3181350"/>
            <a:ext cx="215265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91707606-7002-4668-A77A-2BB8594440F0}"/>
              </a:ext>
            </a:extLst>
          </p:cNvPr>
          <p:cNvSpPr>
            <a:spLocks noGrp="1"/>
          </p:cNvSpPr>
          <p:nvPr/>
        </p:nvSpPr>
        <p:spPr>
          <a:xfrm>
            <a:off x="609600" y="3257550"/>
            <a:ext cx="21526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data class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D5F9E652-608C-448F-96EE-E93F9F1E6EC4}"/>
              </a:ext>
            </a:extLst>
          </p:cNvPr>
          <p:cNvSpPr>
            <a:spLocks noGrp="1"/>
          </p:cNvSpPr>
          <p:nvPr/>
        </p:nvSpPr>
        <p:spPr>
          <a:xfrm>
            <a:off x="609600" y="3524250"/>
            <a:ext cx="215265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7F681F6A-CBBB-451B-80D0-866672EC1EBE}"/>
              </a:ext>
            </a:extLst>
          </p:cNvPr>
          <p:cNvSpPr>
            <a:spLocks noGrp="1"/>
          </p:cNvSpPr>
          <p:nvPr/>
        </p:nvSpPr>
        <p:spPr>
          <a:xfrm>
            <a:off x="609600" y="3600450"/>
            <a:ext cx="21526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environment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7072D323-E5CE-4C39-A8D5-3774CE9AE0FC}"/>
              </a:ext>
            </a:extLst>
          </p:cNvPr>
          <p:cNvSpPr>
            <a:spLocks noGrp="1"/>
          </p:cNvSpPr>
          <p:nvPr/>
        </p:nvSpPr>
        <p:spPr>
          <a:xfrm>
            <a:off x="609600" y="3867150"/>
            <a:ext cx="215265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8" name="policy-bundle-block">
            <a:extLst>
              <a:ext uri="{FF2B5EF4-FFF2-40B4-BE49-F238E27FC236}">
                <a16:creationId xmlns:a16="http://schemas.microsoft.com/office/drawing/2014/main" id="{073EDD5B-901D-4115-8E41-DF97AF0931F8}"/>
              </a:ext>
            </a:extLst>
          </p:cNvPr>
          <p:cNvSpPr>
            <a:spLocks noGrp="1"/>
          </p:cNvSpPr>
          <p:nvPr/>
        </p:nvSpPr>
        <p:spPr>
          <a:xfrm>
            <a:off x="4095750" y="2038350"/>
            <a:ext cx="2381250" cy="1562100"/>
          </a:xfrm>
          <a:prstGeom prst="rect">
            <a:avLst/>
          </a:prstGeom>
          <a:solidFill>
            <a:srgbClr val="081B2C"/>
          </a:solidFill>
          <a:ln w="9525">
            <a:solidFill>
              <a:srgbClr val="081B2C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2EEACADB-06FA-417B-AD76-5C88DB76818C}"/>
              </a:ext>
            </a:extLst>
          </p:cNvPr>
          <p:cNvSpPr>
            <a:spLocks noGrp="1"/>
          </p:cNvSpPr>
          <p:nvPr/>
        </p:nvSpPr>
        <p:spPr>
          <a:xfrm>
            <a:off x="4286250" y="2209800"/>
            <a:ext cx="200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rPr>
              <a:t>SIGNED POLICY BUNDLES</a:t>
            </a:r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BE43DF5-3999-4A46-B51B-8E25842C0C5B}"/>
              </a:ext>
            </a:extLst>
          </p:cNvPr>
          <p:cNvSpPr>
            <a:spLocks noGrp="1"/>
          </p:cNvSpPr>
          <p:nvPr/>
        </p:nvSpPr>
        <p:spPr>
          <a:xfrm>
            <a:off x="4286250" y="2647950"/>
            <a:ext cx="2000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4000"/>
              </a:lnSpc>
              <a:buNone/>
              <a:def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dk-public-base · gdpr-personal</a:t>
            </a:r>
          </a:p>
          <a:p>
            <a:pPr algn="ctr">
              <a:lnSpc>
                <a:spcPct val="94000"/>
              </a:lnSpc>
              <a:buNone/>
              <a:def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ai-act-high-risk · nis2-entity</a:t>
            </a:r>
          </a:p>
          <a:p>
            <a:pPr algn="ctr">
              <a:lnSpc>
                <a:spcPct val="94000"/>
              </a:lnSpc>
              <a:buNone/>
              <a:def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cra-product · sector-*</a:t>
            </a: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A0842547-21BD-40D0-B945-E20311DC12CA}"/>
              </a:ext>
            </a:extLst>
          </p:cNvPr>
          <p:cNvSpPr>
            <a:spLocks noGrp="1"/>
          </p:cNvSpPr>
          <p:nvPr/>
        </p:nvSpPr>
        <p:spPr>
          <a:xfrm>
            <a:off x="7677150" y="1924050"/>
            <a:ext cx="3600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PDP ENFORCEMENT OUTCOMES</a:t>
            </a: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D796C08E-DD79-4A61-AEBA-B376BEE9E2A8}"/>
              </a:ext>
            </a:extLst>
          </p:cNvPr>
          <p:cNvSpPr>
            <a:spLocks noGrp="1"/>
          </p:cNvSpPr>
          <p:nvPr/>
        </p:nvSpPr>
        <p:spPr>
          <a:xfrm>
            <a:off x="7677150" y="2314575"/>
            <a:ext cx="95250" cy="20955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468D5532-9C32-4F62-9028-0DA82D207E89}"/>
              </a:ext>
            </a:extLst>
          </p:cNvPr>
          <p:cNvSpPr>
            <a:spLocks noGrp="1"/>
          </p:cNvSpPr>
          <p:nvPr/>
        </p:nvSpPr>
        <p:spPr>
          <a:xfrm>
            <a:off x="7886700" y="2266950"/>
            <a:ext cx="15621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hard deny</a:t>
            </a: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2026766B-5ECB-4D0E-9172-04CD223893EC}"/>
              </a:ext>
            </a:extLst>
          </p:cNvPr>
          <p:cNvSpPr>
            <a:spLocks noGrp="1"/>
          </p:cNvSpPr>
          <p:nvPr/>
        </p:nvSpPr>
        <p:spPr>
          <a:xfrm>
            <a:off x="9505950" y="2314575"/>
            <a:ext cx="95250" cy="209550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008E5E59-8079-4314-AB27-58C83989387C}"/>
              </a:ext>
            </a:extLst>
          </p:cNvPr>
          <p:cNvSpPr>
            <a:spLocks noGrp="1"/>
          </p:cNvSpPr>
          <p:nvPr/>
        </p:nvSpPr>
        <p:spPr>
          <a:xfrm>
            <a:off x="9715500" y="2266950"/>
            <a:ext cx="15621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require approval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C4FBB44C-9982-4FF8-8B7C-28E711AC3FAD}"/>
              </a:ext>
            </a:extLst>
          </p:cNvPr>
          <p:cNvSpPr>
            <a:spLocks noGrp="1"/>
          </p:cNvSpPr>
          <p:nvPr/>
        </p:nvSpPr>
        <p:spPr>
          <a:xfrm>
            <a:off x="7677150" y="2790825"/>
            <a:ext cx="95250" cy="20955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56118564-7C7F-4A2D-AC6C-5D75B2DFF676}"/>
              </a:ext>
            </a:extLst>
          </p:cNvPr>
          <p:cNvSpPr>
            <a:spLocks noGrp="1"/>
          </p:cNvSpPr>
          <p:nvPr/>
        </p:nvSpPr>
        <p:spPr>
          <a:xfrm>
            <a:off x="7886700" y="2743200"/>
            <a:ext cx="15621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CI fail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98E800EF-20E5-4650-AAA3-97726528C904}"/>
              </a:ext>
            </a:extLst>
          </p:cNvPr>
          <p:cNvSpPr>
            <a:spLocks noGrp="1"/>
          </p:cNvSpPr>
          <p:nvPr/>
        </p:nvSpPr>
        <p:spPr>
          <a:xfrm>
            <a:off x="9505950" y="2790825"/>
            <a:ext cx="95250" cy="20955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5BBC92FB-7A9E-495D-8B4D-5633CBC049BB}"/>
              </a:ext>
            </a:extLst>
          </p:cNvPr>
          <p:cNvSpPr>
            <a:spLocks noGrp="1"/>
          </p:cNvSpPr>
          <p:nvPr/>
        </p:nvSpPr>
        <p:spPr>
          <a:xfrm>
            <a:off x="9715500" y="2743200"/>
            <a:ext cx="15621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mandatory artefact</a:t>
            </a:r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1A7BD45D-5FE8-48D9-BB39-8B64F089F720}"/>
              </a:ext>
            </a:extLst>
          </p:cNvPr>
          <p:cNvSpPr>
            <a:spLocks noGrp="1"/>
          </p:cNvSpPr>
          <p:nvPr/>
        </p:nvSpPr>
        <p:spPr>
          <a:xfrm>
            <a:off x="7677150" y="3267075"/>
            <a:ext cx="95250" cy="20955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25002DA3-0934-4E0E-B95F-D172AE1B1320}"/>
              </a:ext>
            </a:extLst>
          </p:cNvPr>
          <p:cNvSpPr>
            <a:spLocks noGrp="1"/>
          </p:cNvSpPr>
          <p:nvPr/>
        </p:nvSpPr>
        <p:spPr>
          <a:xfrm>
            <a:off x="7886700" y="3219450"/>
            <a:ext cx="15621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warning</a:t>
            </a:r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9D2C9C55-C045-4E1C-8E48-3A8CE25BAD35}"/>
              </a:ext>
            </a:extLst>
          </p:cNvPr>
          <p:cNvSpPr>
            <a:spLocks noGrp="1"/>
          </p:cNvSpPr>
          <p:nvPr/>
        </p:nvSpPr>
        <p:spPr>
          <a:xfrm>
            <a:off x="9505950" y="3267075"/>
            <a:ext cx="95250" cy="20955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2744DEF3-2D84-4E32-A134-883AD5D28BA8}"/>
              </a:ext>
            </a:extLst>
          </p:cNvPr>
          <p:cNvSpPr>
            <a:spLocks noGrp="1"/>
          </p:cNvSpPr>
          <p:nvPr/>
        </p:nvSpPr>
        <p:spPr>
          <a:xfrm>
            <a:off x="9715500" y="3219450"/>
            <a:ext cx="15621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evidence requirement</a:t>
            </a:r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0710FF89-4A31-43C6-829C-AF35B6C7E7F8}"/>
              </a:ext>
            </a:extLst>
          </p:cNvPr>
          <p:cNvSpPr>
            <a:spLocks noGrp="1"/>
          </p:cNvSpPr>
          <p:nvPr/>
        </p:nvSpPr>
        <p:spPr>
          <a:xfrm>
            <a:off x="609600" y="4019550"/>
            <a:ext cx="106680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84AF6695-A4BF-42D9-9E4C-127B12130529}"/>
              </a:ext>
            </a:extLst>
          </p:cNvPr>
          <p:cNvSpPr>
            <a:spLocks noGrp="1"/>
          </p:cNvSpPr>
          <p:nvPr/>
        </p:nvSpPr>
        <p:spPr>
          <a:xfrm>
            <a:off x="609600" y="4171950"/>
            <a:ext cx="2857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INTERNAL DATA PROFILE</a:t>
            </a:r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D2067ADB-16F5-42C5-8F7D-E14C4A5E4DCD}"/>
              </a:ext>
            </a:extLst>
          </p:cNvPr>
          <p:cNvSpPr>
            <a:spLocks noGrp="1"/>
          </p:cNvSpPr>
          <p:nvPr/>
        </p:nvSpPr>
        <p:spPr>
          <a:xfrm>
            <a:off x="7677150" y="4171950"/>
            <a:ext cx="36004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1200" b="0" i="1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1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Proposal — not an official Danish classification</a:t>
            </a:r>
          </a:p>
        </p:txBody>
      </p:sp>
      <p:sp>
        <p:nvSpPr>
          <p:cNvPr id="47" name="data-profile-0">
            <a:extLst>
              <a:ext uri="{FF2B5EF4-FFF2-40B4-BE49-F238E27FC236}">
                <a16:creationId xmlns:a16="http://schemas.microsoft.com/office/drawing/2014/main" id="{5B71CACA-C1AA-4C2F-9EFD-33DC6D8A32A0}"/>
              </a:ext>
            </a:extLst>
          </p:cNvPr>
          <p:cNvSpPr>
            <a:spLocks noGrp="1"/>
          </p:cNvSpPr>
          <p:nvPr/>
        </p:nvSpPr>
        <p:spPr>
          <a:xfrm>
            <a:off x="609600" y="4572000"/>
            <a:ext cx="2514600" cy="142875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1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8" name="data-profile-bar-0">
            <a:extLst>
              <a:ext uri="{FF2B5EF4-FFF2-40B4-BE49-F238E27FC236}">
                <a16:creationId xmlns:a16="http://schemas.microsoft.com/office/drawing/2014/main" id="{DF010DF2-2B5F-4443-A073-CCA8192E18DF}"/>
              </a:ext>
            </a:extLst>
          </p:cNvPr>
          <p:cNvSpPr>
            <a:spLocks noGrp="1"/>
          </p:cNvSpPr>
          <p:nvPr/>
        </p:nvSpPr>
        <p:spPr>
          <a:xfrm>
            <a:off x="609600" y="4572000"/>
            <a:ext cx="2514600" cy="57150"/>
          </a:xfrm>
          <a:prstGeom prst="rect">
            <a:avLst/>
          </a:prstGeom>
          <a:solidFill>
            <a:srgbClr val="2D7255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65C64C20-216E-44E0-AC05-F4AC8E97C981}"/>
              </a:ext>
            </a:extLst>
          </p:cNvPr>
          <p:cNvSpPr>
            <a:spLocks noGrp="1"/>
          </p:cNvSpPr>
          <p:nvPr/>
        </p:nvSpPr>
        <p:spPr>
          <a:xfrm>
            <a:off x="762000" y="4895850"/>
            <a:ext cx="2209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2D7255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2D7255"/>
                </a:solidFill>
                <a:latin typeface="Aptos Mono"/>
                <a:ea typeface="Aptos Mono"/>
                <a:cs typeface="Aptos Mono"/>
              </a:rPr>
              <a:t>GREEN</a:t>
            </a:r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BD161821-08E1-46CB-A4F2-AC7D48F59626}"/>
              </a:ext>
            </a:extLst>
          </p:cNvPr>
          <p:cNvSpPr>
            <a:spLocks noGrp="1"/>
          </p:cNvSpPr>
          <p:nvPr/>
        </p:nvSpPr>
        <p:spPr>
          <a:xfrm>
            <a:off x="762000" y="5219700"/>
            <a:ext cx="2209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4000"/>
              </a:lnSpc>
              <a:buNone/>
              <a:defRPr sz="135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public / synthetic</a:t>
            </a:r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1D10155D-5531-48AE-9953-ACEB9A949027}"/>
              </a:ext>
            </a:extLst>
          </p:cNvPr>
          <p:cNvSpPr>
            <a:spLocks noGrp="1"/>
          </p:cNvSpPr>
          <p:nvPr/>
        </p:nvSpPr>
        <p:spPr>
          <a:xfrm>
            <a:off x="762000" y="5638800"/>
            <a:ext cx="2209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380"/>
          </a:bodyPr>
          <a:lstStyle/>
          <a:p>
            <a:pPr algn="l">
              <a:lnSpc>
                <a:spcPct val="90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approved models · metadata audit · L0–L3</a:t>
            </a:r>
          </a:p>
        </p:txBody>
      </p:sp>
      <p:sp>
        <p:nvSpPr>
          <p:cNvPr id="52" name="data-profile-1">
            <a:extLst>
              <a:ext uri="{FF2B5EF4-FFF2-40B4-BE49-F238E27FC236}">
                <a16:creationId xmlns:a16="http://schemas.microsoft.com/office/drawing/2014/main" id="{15907436-B02A-4247-AEB7-FD166EAE4686}"/>
              </a:ext>
            </a:extLst>
          </p:cNvPr>
          <p:cNvSpPr>
            <a:spLocks noGrp="1"/>
          </p:cNvSpPr>
          <p:nvPr/>
        </p:nvSpPr>
        <p:spPr>
          <a:xfrm>
            <a:off x="3276600" y="4572000"/>
            <a:ext cx="2514600" cy="142875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1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3" name="data-profile-bar-1">
            <a:extLst>
              <a:ext uri="{FF2B5EF4-FFF2-40B4-BE49-F238E27FC236}">
                <a16:creationId xmlns:a16="http://schemas.microsoft.com/office/drawing/2014/main" id="{2A135FB6-E7D6-4D60-B301-0EC31CC396C9}"/>
              </a:ext>
            </a:extLst>
          </p:cNvPr>
          <p:cNvSpPr>
            <a:spLocks noGrp="1"/>
          </p:cNvSpPr>
          <p:nvPr/>
        </p:nvSpPr>
        <p:spPr>
          <a:xfrm>
            <a:off x="3276600" y="4572000"/>
            <a:ext cx="2514600" cy="114300"/>
          </a:xfrm>
          <a:prstGeom prst="rect">
            <a:avLst/>
          </a:prstGeom>
          <a:solidFill>
            <a:srgbClr val="B47A16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5FF17D39-7CD2-4345-90BB-E0E9D4D632DB}"/>
              </a:ext>
            </a:extLst>
          </p:cNvPr>
          <p:cNvSpPr>
            <a:spLocks noGrp="1"/>
          </p:cNvSpPr>
          <p:nvPr/>
        </p:nvSpPr>
        <p:spPr>
          <a:xfrm>
            <a:off x="3429000" y="4895850"/>
            <a:ext cx="2209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B47A16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B47A16"/>
                </a:solidFill>
                <a:latin typeface="Aptos Mono"/>
                <a:ea typeface="Aptos Mono"/>
                <a:cs typeface="Aptos Mono"/>
              </a:rPr>
              <a:t>YELLOW</a:t>
            </a:r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3604440E-F522-41D4-B00B-A76AA9773B0C}"/>
              </a:ext>
            </a:extLst>
          </p:cNvPr>
          <p:cNvSpPr>
            <a:spLocks noGrp="1"/>
          </p:cNvSpPr>
          <p:nvPr/>
        </p:nvSpPr>
        <p:spPr>
          <a:xfrm>
            <a:off x="3429000" y="5219700"/>
            <a:ext cx="2209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4000"/>
              </a:lnSpc>
              <a:buNone/>
              <a:defRPr sz="135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internal, non-sensitive</a:t>
            </a:r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E22E1446-16A3-4176-939E-82AA9D27299B}"/>
              </a:ext>
            </a:extLst>
          </p:cNvPr>
          <p:cNvSpPr>
            <a:spLocks noGrp="1"/>
          </p:cNvSpPr>
          <p:nvPr/>
        </p:nvSpPr>
        <p:spPr>
          <a:xfrm>
            <a:off x="3429000" y="5638800"/>
            <a:ext cx="2209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380"/>
          </a:bodyPr>
          <a:lstStyle/>
          <a:p>
            <a:pPr algn="l">
              <a:lnSpc>
                <a:spcPct val="90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organisation profile · limited retention · L0–L2/L3</a:t>
            </a:r>
          </a:p>
        </p:txBody>
      </p:sp>
      <p:sp>
        <p:nvSpPr>
          <p:cNvPr id="57" name="data-profile-2">
            <a:extLst>
              <a:ext uri="{FF2B5EF4-FFF2-40B4-BE49-F238E27FC236}">
                <a16:creationId xmlns:a16="http://schemas.microsoft.com/office/drawing/2014/main" id="{0C4FCEEE-B3E5-4640-AD79-020D64095BE4}"/>
              </a:ext>
            </a:extLst>
          </p:cNvPr>
          <p:cNvSpPr>
            <a:spLocks noGrp="1"/>
          </p:cNvSpPr>
          <p:nvPr/>
        </p:nvSpPr>
        <p:spPr>
          <a:xfrm>
            <a:off x="5943600" y="4572000"/>
            <a:ext cx="2514600" cy="142875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1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8" name="data-profile-bar-2">
            <a:extLst>
              <a:ext uri="{FF2B5EF4-FFF2-40B4-BE49-F238E27FC236}">
                <a16:creationId xmlns:a16="http://schemas.microsoft.com/office/drawing/2014/main" id="{BD9FF39A-EA9C-4445-BD1C-7254C9CDE200}"/>
              </a:ext>
            </a:extLst>
          </p:cNvPr>
          <p:cNvSpPr>
            <a:spLocks noGrp="1"/>
          </p:cNvSpPr>
          <p:nvPr/>
        </p:nvSpPr>
        <p:spPr>
          <a:xfrm>
            <a:off x="5943600" y="4572000"/>
            <a:ext cx="2514600" cy="171450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B397F8B9-25AA-4638-BAC3-1AE151D71E06}"/>
              </a:ext>
            </a:extLst>
          </p:cNvPr>
          <p:cNvSpPr>
            <a:spLocks noGrp="1"/>
          </p:cNvSpPr>
          <p:nvPr/>
        </p:nvSpPr>
        <p:spPr>
          <a:xfrm>
            <a:off x="6096000" y="4895850"/>
            <a:ext cx="2209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ORANGE</a:t>
            </a:r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05E788ED-D349-4BED-9DA9-16989BF160A6}"/>
              </a:ext>
            </a:extLst>
          </p:cNvPr>
          <p:cNvSpPr>
            <a:spLocks noGrp="1"/>
          </p:cNvSpPr>
          <p:nvPr/>
        </p:nvSpPr>
        <p:spPr>
          <a:xfrm>
            <a:off x="6096000" y="5219700"/>
            <a:ext cx="2209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4000"/>
              </a:lnSpc>
              <a:buNone/>
              <a:defRPr sz="135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confidential / personal</a:t>
            </a:r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55B855BE-1988-438B-92AB-C6247692EF9D}"/>
              </a:ext>
            </a:extLst>
          </p:cNvPr>
          <p:cNvSpPr>
            <a:spLocks noGrp="1"/>
          </p:cNvSpPr>
          <p:nvPr/>
        </p:nvSpPr>
        <p:spPr>
          <a:xfrm>
            <a:off x="6096000" y="5638800"/>
            <a:ext cx="2209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380"/>
          </a:bodyPr>
          <a:lstStyle/>
          <a:p>
            <a:pPr algn="l">
              <a:lnSpc>
                <a:spcPct val="90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central restrictive profile · DLP · DPA/transfer · JIT</a:t>
            </a:r>
          </a:p>
        </p:txBody>
      </p:sp>
      <p:sp>
        <p:nvSpPr>
          <p:cNvPr id="62" name="data-profile-3">
            <a:extLst>
              <a:ext uri="{FF2B5EF4-FFF2-40B4-BE49-F238E27FC236}">
                <a16:creationId xmlns:a16="http://schemas.microsoft.com/office/drawing/2014/main" id="{BF7DB929-2749-4124-8D67-20BB2354D729}"/>
              </a:ext>
            </a:extLst>
          </p:cNvPr>
          <p:cNvSpPr>
            <a:spLocks noGrp="1"/>
          </p:cNvSpPr>
          <p:nvPr/>
        </p:nvSpPr>
        <p:spPr>
          <a:xfrm>
            <a:off x="8610600" y="4572000"/>
            <a:ext cx="2514600" cy="142875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1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3" name="data-profile-bar-3">
            <a:extLst>
              <a:ext uri="{FF2B5EF4-FFF2-40B4-BE49-F238E27FC236}">
                <a16:creationId xmlns:a16="http://schemas.microsoft.com/office/drawing/2014/main" id="{98C37D35-3A45-4166-BEE7-A59CBAB9230A}"/>
              </a:ext>
            </a:extLst>
          </p:cNvPr>
          <p:cNvSpPr>
            <a:spLocks noGrp="1"/>
          </p:cNvSpPr>
          <p:nvPr/>
        </p:nvSpPr>
        <p:spPr>
          <a:xfrm>
            <a:off x="8610600" y="4572000"/>
            <a:ext cx="2514600" cy="22860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B8709F9E-F45E-4759-B581-9D6C77AEB679}"/>
              </a:ext>
            </a:extLst>
          </p:cNvPr>
          <p:cNvSpPr>
            <a:spLocks noGrp="1"/>
          </p:cNvSpPr>
          <p:nvPr/>
        </p:nvSpPr>
        <p:spPr>
          <a:xfrm>
            <a:off x="8763000" y="4895850"/>
            <a:ext cx="2209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rPr>
              <a:t>RED</a:t>
            </a:r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16DD3A96-EBE6-4890-B814-5AE154A50C78}"/>
              </a:ext>
            </a:extLst>
          </p:cNvPr>
          <p:cNvSpPr>
            <a:spLocks noGrp="1"/>
          </p:cNvSpPr>
          <p:nvPr/>
        </p:nvSpPr>
        <p:spPr>
          <a:xfrm>
            <a:off x="8763000" y="5219700"/>
            <a:ext cx="2209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503"/>
          </a:bodyPr>
          <a:lstStyle/>
          <a:p>
            <a:pPr algn="l">
              <a:lnSpc>
                <a:spcPct val="94000"/>
              </a:lnSpc>
              <a:buNone/>
              <a:defRPr sz="135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special categories / prod secrets</a:t>
            </a:r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DE8407DF-C5B8-4F2C-B9EF-A5C17867AEE2}"/>
              </a:ext>
            </a:extLst>
          </p:cNvPr>
          <p:cNvSpPr>
            <a:spLocks noGrp="1"/>
          </p:cNvSpPr>
          <p:nvPr/>
        </p:nvSpPr>
        <p:spPr>
          <a:xfrm>
            <a:off x="8763000" y="5638800"/>
            <a:ext cx="22098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380"/>
          </a:bodyPr>
          <a:lstStyle/>
          <a:p>
            <a:pPr algn="l">
              <a:lnSpc>
                <a:spcPct val="90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default deny · dedicated approved environment only</a:t>
            </a:r>
          </a:p>
        </p:txBody>
      </p:sp>
    </p:spTree>
    <p:extLst>
      <p:ext uri="{BB962C8B-B14F-4D97-AF65-F5344CB8AC3E}">
        <p14:creationId xmlns:p14="http://schemas.microsoft.com/office/powerpoint/2010/main" val="1203208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hrome-rail-12">
            <a:extLst>
              <a:ext uri="{FF2B5EF4-FFF2-40B4-BE49-F238E27FC236}">
                <a16:creationId xmlns:a16="http://schemas.microsoft.com/office/drawing/2014/main" id="{2EEB33E3-D380-4138-B4A9-0F51F8B2A89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hrome-section-12">
            <a:extLst>
              <a:ext uri="{FF2B5EF4-FFF2-40B4-BE49-F238E27FC236}">
                <a16:creationId xmlns:a16="http://schemas.microsoft.com/office/drawing/2014/main" id="{4DDF9B85-9907-4C9C-8C62-5C81234A2868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07 / POLICY &amp; DATA GOVERNANCE · DEEP DIVE</a:t>
            </a:r>
          </a:p>
        </p:txBody>
      </p:sp>
      <p:sp>
        <p:nvSpPr>
          <p:cNvPr id="3" name="chrome-title-12">
            <a:extLst>
              <a:ext uri="{FF2B5EF4-FFF2-40B4-BE49-F238E27FC236}">
                <a16:creationId xmlns:a16="http://schemas.microsoft.com/office/drawing/2014/main" id="{1D2FD838-6153-43B8-8E50-98B29048C965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Policy decisions are deterministic and version-bound</a:t>
            </a:r>
          </a:p>
        </p:txBody>
      </p:sp>
      <p:sp>
        <p:nvSpPr>
          <p:cNvPr id="4" name="chrome-title-rule-12">
            <a:extLst>
              <a:ext uri="{FF2B5EF4-FFF2-40B4-BE49-F238E27FC236}">
                <a16:creationId xmlns:a16="http://schemas.microsoft.com/office/drawing/2014/main" id="{02110287-BF90-41B1-A337-448C810C748D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chrome-title-accent-12">
            <a:extLst>
              <a:ext uri="{FF2B5EF4-FFF2-40B4-BE49-F238E27FC236}">
                <a16:creationId xmlns:a16="http://schemas.microsoft.com/office/drawing/2014/main" id="{B520CE8D-1588-4794-8D91-19A194A4237C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81915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hrome-subtitle-12">
            <a:extLst>
              <a:ext uri="{FF2B5EF4-FFF2-40B4-BE49-F238E27FC236}">
                <a16:creationId xmlns:a16="http://schemas.microsoft.com/office/drawing/2014/main" id="{5BD26D54-4F97-4906-860F-44022C8A60FC}"/>
              </a:ext>
            </a:extLst>
          </p:cNvPr>
          <p:cNvSpPr>
            <a:spLocks noGrp="1"/>
          </p:cNvSpPr>
          <p:nvPr/>
        </p:nvSpPr>
        <p:spPr>
          <a:xfrm>
            <a:off x="533400" y="1390650"/>
            <a:ext cx="10668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The PDP evaluates explicit context and action — never legal interpretation hidden in a prompt.</a:t>
            </a:r>
          </a:p>
        </p:txBody>
      </p:sp>
      <p:sp>
        <p:nvSpPr>
          <p:cNvPr id="7" name="chrome-footer-rule-12">
            <a:extLst>
              <a:ext uri="{FF2B5EF4-FFF2-40B4-BE49-F238E27FC236}">
                <a16:creationId xmlns:a16="http://schemas.microsoft.com/office/drawing/2014/main" id="{10895AC6-ACEF-4607-B1BE-00B481C2C93E}"/>
              </a:ext>
            </a:extLst>
          </p:cNvPr>
          <p:cNvSpPr>
            <a:spLocks noGrp="1"/>
          </p:cNvSpPr>
          <p:nvPr/>
        </p:nvSpPr>
        <p:spPr>
          <a:xfrm>
            <a:off x="533400" y="64198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8" name="chrome-footer-label-12">
            <a:extLst>
              <a:ext uri="{FF2B5EF4-FFF2-40B4-BE49-F238E27FC236}">
                <a16:creationId xmlns:a16="http://schemas.microsoft.com/office/drawing/2014/main" id="{535A0CED-1F45-49BE-875E-39BFEDA64938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TECHNICAL ARCHITECTURE</a:t>
            </a:r>
          </a:p>
        </p:txBody>
      </p:sp>
      <p:sp>
        <p:nvSpPr>
          <p:cNvPr id="9" name="chrome-footer-contact-12">
            <a:extLst>
              <a:ext uri="{FF2B5EF4-FFF2-40B4-BE49-F238E27FC236}">
                <a16:creationId xmlns:a16="http://schemas.microsoft.com/office/drawing/2014/main" id="{471960EE-18E6-4677-A09F-50B1C07C2C96}"/>
              </a:ext>
            </a:extLst>
          </p:cNvPr>
          <p:cNvSpPr>
            <a:spLocks noGrp="1"/>
          </p:cNvSpPr>
          <p:nvPr/>
        </p:nvSpPr>
        <p:spPr>
          <a:xfrm>
            <a:off x="3619500" y="6505575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10" name="chrome-footer-page-12">
            <a:extLst>
              <a:ext uri="{FF2B5EF4-FFF2-40B4-BE49-F238E27FC236}">
                <a16:creationId xmlns:a16="http://schemas.microsoft.com/office/drawing/2014/main" id="{C8D6025C-03F6-475D-9D47-4AA92FBEF9F9}"/>
              </a:ext>
            </a:extLst>
          </p:cNvPr>
          <p:cNvSpPr>
            <a:spLocks noGrp="1"/>
          </p:cNvSpPr>
          <p:nvPr/>
        </p:nvSpPr>
        <p:spPr>
          <a:xfrm>
            <a:off x="11125200" y="649605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12</a:t>
            </a:r>
          </a:p>
        </p:txBody>
      </p:sp>
      <p:sp>
        <p:nvSpPr>
          <p:cNvPr id="11" name="pdp-input-0">
            <a:extLst>
              <a:ext uri="{FF2B5EF4-FFF2-40B4-BE49-F238E27FC236}">
                <a16:creationId xmlns:a16="http://schemas.microsoft.com/office/drawing/2014/main" id="{0C86B666-D0D9-4E18-B030-BF2AB014BF61}"/>
              </a:ext>
            </a:extLst>
          </p:cNvPr>
          <p:cNvSpPr>
            <a:spLocks noGrp="1"/>
          </p:cNvSpPr>
          <p:nvPr/>
        </p:nvSpPr>
        <p:spPr>
          <a:xfrm>
            <a:off x="2667000" y="2152650"/>
            <a:ext cx="1428750" cy="1047750"/>
          </a:xfrm>
          <a:prstGeom prst="line">
            <a:avLst/>
          </a:prstGeom>
          <a:noFill/>
          <a:ln w="14288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2" name="pdp-input-1">
            <a:extLst>
              <a:ext uri="{FF2B5EF4-FFF2-40B4-BE49-F238E27FC236}">
                <a16:creationId xmlns:a16="http://schemas.microsoft.com/office/drawing/2014/main" id="{FFF3C042-2E1B-42BA-B256-996A8E448AB9}"/>
              </a:ext>
            </a:extLst>
          </p:cNvPr>
          <p:cNvSpPr>
            <a:spLocks noGrp="1"/>
          </p:cNvSpPr>
          <p:nvPr/>
        </p:nvSpPr>
        <p:spPr>
          <a:xfrm>
            <a:off x="2667000" y="2514600"/>
            <a:ext cx="1428750" cy="685800"/>
          </a:xfrm>
          <a:prstGeom prst="line">
            <a:avLst/>
          </a:prstGeom>
          <a:noFill/>
          <a:ln w="14288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3" name="pdp-input-2">
            <a:extLst>
              <a:ext uri="{FF2B5EF4-FFF2-40B4-BE49-F238E27FC236}">
                <a16:creationId xmlns:a16="http://schemas.microsoft.com/office/drawing/2014/main" id="{892CB51D-4251-491D-B672-4B53CD50978C}"/>
              </a:ext>
            </a:extLst>
          </p:cNvPr>
          <p:cNvSpPr>
            <a:spLocks noGrp="1"/>
          </p:cNvSpPr>
          <p:nvPr/>
        </p:nvSpPr>
        <p:spPr>
          <a:xfrm>
            <a:off x="2667000" y="2876550"/>
            <a:ext cx="1428750" cy="323850"/>
          </a:xfrm>
          <a:prstGeom prst="line">
            <a:avLst/>
          </a:prstGeom>
          <a:noFill/>
          <a:ln w="14288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4" name="pdp-input-3">
            <a:extLst>
              <a:ext uri="{FF2B5EF4-FFF2-40B4-BE49-F238E27FC236}">
                <a16:creationId xmlns:a16="http://schemas.microsoft.com/office/drawing/2014/main" id="{5E2563AA-6623-4BE5-9D92-1C47CAE365A5}"/>
              </a:ext>
            </a:extLst>
          </p:cNvPr>
          <p:cNvSpPr>
            <a:spLocks noGrp="1"/>
          </p:cNvSpPr>
          <p:nvPr/>
        </p:nvSpPr>
        <p:spPr>
          <a:xfrm flipV="1">
            <a:off x="2667000" y="3200400"/>
            <a:ext cx="1428750" cy="38100"/>
          </a:xfrm>
          <a:prstGeom prst="line">
            <a:avLst/>
          </a:prstGeom>
          <a:noFill/>
          <a:ln w="14288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5" name="pdp-input-4">
            <a:extLst>
              <a:ext uri="{FF2B5EF4-FFF2-40B4-BE49-F238E27FC236}">
                <a16:creationId xmlns:a16="http://schemas.microsoft.com/office/drawing/2014/main" id="{8C8A578E-3BB0-49CE-A77E-8B70B7F5232F}"/>
              </a:ext>
            </a:extLst>
          </p:cNvPr>
          <p:cNvSpPr>
            <a:spLocks noGrp="1"/>
          </p:cNvSpPr>
          <p:nvPr/>
        </p:nvSpPr>
        <p:spPr>
          <a:xfrm flipV="1">
            <a:off x="2667000" y="3200400"/>
            <a:ext cx="1428750" cy="400050"/>
          </a:xfrm>
          <a:prstGeom prst="line">
            <a:avLst/>
          </a:prstGeom>
          <a:noFill/>
          <a:ln w="14288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6" name="pdp-input-5">
            <a:extLst>
              <a:ext uri="{FF2B5EF4-FFF2-40B4-BE49-F238E27FC236}">
                <a16:creationId xmlns:a16="http://schemas.microsoft.com/office/drawing/2014/main" id="{A1B7AE28-590E-4975-A5E2-8B04544BCBBA}"/>
              </a:ext>
            </a:extLst>
          </p:cNvPr>
          <p:cNvSpPr>
            <a:spLocks noGrp="1"/>
          </p:cNvSpPr>
          <p:nvPr/>
        </p:nvSpPr>
        <p:spPr>
          <a:xfrm flipV="1">
            <a:off x="2667000" y="3200400"/>
            <a:ext cx="1428750" cy="762000"/>
          </a:xfrm>
          <a:prstGeom prst="line">
            <a:avLst/>
          </a:prstGeom>
          <a:noFill/>
          <a:ln w="14288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7" name="pdp-input-6">
            <a:extLst>
              <a:ext uri="{FF2B5EF4-FFF2-40B4-BE49-F238E27FC236}">
                <a16:creationId xmlns:a16="http://schemas.microsoft.com/office/drawing/2014/main" id="{4C4930A4-BCC4-4F5D-B4D0-395DA64B8EE7}"/>
              </a:ext>
            </a:extLst>
          </p:cNvPr>
          <p:cNvSpPr>
            <a:spLocks noGrp="1"/>
          </p:cNvSpPr>
          <p:nvPr/>
        </p:nvSpPr>
        <p:spPr>
          <a:xfrm flipV="1">
            <a:off x="2667000" y="3200400"/>
            <a:ext cx="1428750" cy="1123950"/>
          </a:xfrm>
          <a:prstGeom prst="line">
            <a:avLst/>
          </a:prstGeom>
          <a:noFill/>
          <a:ln w="14288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8" name="pdp-output">
            <a:extLst>
              <a:ext uri="{FF2B5EF4-FFF2-40B4-BE49-F238E27FC236}">
                <a16:creationId xmlns:a16="http://schemas.microsoft.com/office/drawing/2014/main" id="{4E074963-7D73-48B9-8C88-F40BEA14731B}"/>
              </a:ext>
            </a:extLst>
          </p:cNvPr>
          <p:cNvSpPr>
            <a:spLocks noGrp="1"/>
          </p:cNvSpPr>
          <p:nvPr/>
        </p:nvSpPr>
        <p:spPr>
          <a:xfrm>
            <a:off x="6858000" y="3200400"/>
            <a:ext cx="628650" cy="9525"/>
          </a:xfrm>
          <a:prstGeom prst="line">
            <a:avLst/>
          </a:prstGeom>
          <a:noFill/>
          <a:ln w="28575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3334AE52-E618-4898-8D19-FAA16A7EE703}"/>
              </a:ext>
            </a:extLst>
          </p:cNvPr>
          <p:cNvSpPr>
            <a:spLocks noGrp="1"/>
          </p:cNvSpPr>
          <p:nvPr/>
        </p:nvSpPr>
        <p:spPr>
          <a:xfrm>
            <a:off x="609600" y="1847850"/>
            <a:ext cx="2057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EXPLICIT INPUTS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609E9FBD-ECEA-42C5-8E04-4AB6409000C4}"/>
              </a:ext>
            </a:extLst>
          </p:cNvPr>
          <p:cNvSpPr>
            <a:spLocks noGrp="1"/>
          </p:cNvSpPr>
          <p:nvPr/>
        </p:nvSpPr>
        <p:spPr>
          <a:xfrm>
            <a:off x="609600" y="2114550"/>
            <a:ext cx="2057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05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subject / authority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E6C8E256-C995-47BD-8CB8-227764450AB8}"/>
              </a:ext>
            </a:extLst>
          </p:cNvPr>
          <p:cNvSpPr>
            <a:spLocks noGrp="1"/>
          </p:cNvSpPr>
          <p:nvPr/>
        </p:nvSpPr>
        <p:spPr>
          <a:xfrm>
            <a:off x="609600" y="2371725"/>
            <a:ext cx="20574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614E707B-E0CF-4E49-AC15-72A8E25AF893}"/>
              </a:ext>
            </a:extLst>
          </p:cNvPr>
          <p:cNvSpPr>
            <a:spLocks noGrp="1"/>
          </p:cNvSpPr>
          <p:nvPr/>
        </p:nvSpPr>
        <p:spPr>
          <a:xfrm>
            <a:off x="609600" y="2476500"/>
            <a:ext cx="2057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05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organisation / sector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1187B401-05DD-4711-8517-7295E064705F}"/>
              </a:ext>
            </a:extLst>
          </p:cNvPr>
          <p:cNvSpPr>
            <a:spLocks noGrp="1"/>
          </p:cNvSpPr>
          <p:nvPr/>
        </p:nvSpPr>
        <p:spPr>
          <a:xfrm>
            <a:off x="609600" y="2733675"/>
            <a:ext cx="20574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B447D31B-3ACB-4665-AB9D-53CCD638D381}"/>
              </a:ext>
            </a:extLst>
          </p:cNvPr>
          <p:cNvSpPr>
            <a:spLocks noGrp="1"/>
          </p:cNvSpPr>
          <p:nvPr/>
        </p:nvSpPr>
        <p:spPr>
          <a:xfrm>
            <a:off x="609600" y="2838450"/>
            <a:ext cx="2057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05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use case / data class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8A087D8D-F05B-4334-A183-0D5914516B5C}"/>
              </a:ext>
            </a:extLst>
          </p:cNvPr>
          <p:cNvSpPr>
            <a:spLocks noGrp="1"/>
          </p:cNvSpPr>
          <p:nvPr/>
        </p:nvSpPr>
        <p:spPr>
          <a:xfrm>
            <a:off x="609600" y="3095625"/>
            <a:ext cx="20574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770ACD82-270F-4976-9802-0B1E0FC4AB1A}"/>
              </a:ext>
            </a:extLst>
          </p:cNvPr>
          <p:cNvSpPr>
            <a:spLocks noGrp="1"/>
          </p:cNvSpPr>
          <p:nvPr/>
        </p:nvSpPr>
        <p:spPr>
          <a:xfrm>
            <a:off x="609600" y="3200400"/>
            <a:ext cx="2057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05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environment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325628D-BCA4-4CF9-8E3B-4C695F695EDC}"/>
              </a:ext>
            </a:extLst>
          </p:cNvPr>
          <p:cNvSpPr>
            <a:spLocks noGrp="1"/>
          </p:cNvSpPr>
          <p:nvPr/>
        </p:nvSpPr>
        <p:spPr>
          <a:xfrm>
            <a:off x="609600" y="3457575"/>
            <a:ext cx="20574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E896846B-CEA8-4128-AE9A-6810C923ABC5}"/>
              </a:ext>
            </a:extLst>
          </p:cNvPr>
          <p:cNvSpPr>
            <a:spLocks noGrp="1"/>
          </p:cNvSpPr>
          <p:nvPr/>
        </p:nvSpPr>
        <p:spPr>
          <a:xfrm>
            <a:off x="609600" y="3562350"/>
            <a:ext cx="2057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05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action / resource</a:t>
            </a: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CC82AC86-2486-4397-B0D2-77968108C1D6}"/>
              </a:ext>
            </a:extLst>
          </p:cNvPr>
          <p:cNvSpPr>
            <a:spLocks noGrp="1"/>
          </p:cNvSpPr>
          <p:nvPr/>
        </p:nvSpPr>
        <p:spPr>
          <a:xfrm>
            <a:off x="609600" y="3819525"/>
            <a:ext cx="20574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B8621F2-1C96-46AC-A5C2-FBF3CD7EAA00}"/>
              </a:ext>
            </a:extLst>
          </p:cNvPr>
          <p:cNvSpPr>
            <a:spLocks noGrp="1"/>
          </p:cNvSpPr>
          <p:nvPr/>
        </p:nvSpPr>
        <p:spPr>
          <a:xfrm>
            <a:off x="609600" y="3924300"/>
            <a:ext cx="2057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05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destination</a:t>
            </a: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6E52B784-EA88-45BE-982D-818B22ACC0FF}"/>
              </a:ext>
            </a:extLst>
          </p:cNvPr>
          <p:cNvSpPr>
            <a:spLocks noGrp="1"/>
          </p:cNvSpPr>
          <p:nvPr/>
        </p:nvSpPr>
        <p:spPr>
          <a:xfrm>
            <a:off x="609600" y="4181475"/>
            <a:ext cx="20574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DF4FA73D-01ED-423E-92DC-CFC0CD694B5D}"/>
              </a:ext>
            </a:extLst>
          </p:cNvPr>
          <p:cNvSpPr>
            <a:spLocks noGrp="1"/>
          </p:cNvSpPr>
          <p:nvPr/>
        </p:nvSpPr>
        <p:spPr>
          <a:xfrm>
            <a:off x="609600" y="4286250"/>
            <a:ext cx="2057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05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requested autonomy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3486BB27-B9F7-451E-968E-ECEDCA682D04}"/>
              </a:ext>
            </a:extLst>
          </p:cNvPr>
          <p:cNvSpPr>
            <a:spLocks noGrp="1"/>
          </p:cNvSpPr>
          <p:nvPr/>
        </p:nvSpPr>
        <p:spPr>
          <a:xfrm>
            <a:off x="609600" y="4543425"/>
            <a:ext cx="20574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4" name="pdp-core">
            <a:extLst>
              <a:ext uri="{FF2B5EF4-FFF2-40B4-BE49-F238E27FC236}">
                <a16:creationId xmlns:a16="http://schemas.microsoft.com/office/drawing/2014/main" id="{B90479C5-061C-491B-BC68-8A8F9DDF6AAC}"/>
              </a:ext>
            </a:extLst>
          </p:cNvPr>
          <p:cNvSpPr>
            <a:spLocks noGrp="1"/>
          </p:cNvSpPr>
          <p:nvPr/>
        </p:nvSpPr>
        <p:spPr>
          <a:xfrm>
            <a:off x="4095750" y="2152650"/>
            <a:ext cx="2762250" cy="2095500"/>
          </a:xfrm>
          <a:prstGeom prst="rect">
            <a:avLst/>
          </a:prstGeom>
          <a:solidFill>
            <a:srgbClr val="081B2C"/>
          </a:solidFill>
          <a:ln w="9525">
            <a:solidFill>
              <a:srgbClr val="081B2C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D6DE90B9-DB67-4687-91F2-12B458C61B6E}"/>
              </a:ext>
            </a:extLst>
          </p:cNvPr>
          <p:cNvSpPr>
            <a:spLocks noGrp="1"/>
          </p:cNvSpPr>
          <p:nvPr/>
        </p:nvSpPr>
        <p:spPr>
          <a:xfrm>
            <a:off x="4324350" y="2343150"/>
            <a:ext cx="23050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rPr>
              <a:t>POLICY DECISION POINT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8335A6C-5B90-4122-8154-50DCB21828F6}"/>
              </a:ext>
            </a:extLst>
          </p:cNvPr>
          <p:cNvSpPr>
            <a:spLocks noGrp="1"/>
          </p:cNvSpPr>
          <p:nvPr/>
        </p:nvSpPr>
        <p:spPr>
          <a:xfrm>
            <a:off x="4343400" y="2743200"/>
            <a:ext cx="304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00959F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00959F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51DE3B26-3B99-4069-B784-2416979D651C}"/>
              </a:ext>
            </a:extLst>
          </p:cNvPr>
          <p:cNvSpPr>
            <a:spLocks noGrp="1"/>
          </p:cNvSpPr>
          <p:nvPr/>
        </p:nvSpPr>
        <p:spPr>
          <a:xfrm>
            <a:off x="4724400" y="2724150"/>
            <a:ext cx="18669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select signed bundle digests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31D0F2D1-31A0-482F-9A88-3D29597981B9}"/>
              </a:ext>
            </a:extLst>
          </p:cNvPr>
          <p:cNvSpPr>
            <a:spLocks noGrp="1"/>
          </p:cNvSpPr>
          <p:nvPr/>
        </p:nvSpPr>
        <p:spPr>
          <a:xfrm>
            <a:off x="4343400" y="3009900"/>
            <a:ext cx="304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00959F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00959F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1581E2BB-A6BD-466E-88A7-E017CD70B7B8}"/>
              </a:ext>
            </a:extLst>
          </p:cNvPr>
          <p:cNvSpPr>
            <a:spLocks noGrp="1"/>
          </p:cNvSpPr>
          <p:nvPr/>
        </p:nvSpPr>
        <p:spPr>
          <a:xfrm>
            <a:off x="4724400" y="2990850"/>
            <a:ext cx="18669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deny by default</a:t>
            </a:r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FC3AEB0A-C472-4F07-B676-4E49CE1EB2AB}"/>
              </a:ext>
            </a:extLst>
          </p:cNvPr>
          <p:cNvSpPr>
            <a:spLocks noGrp="1"/>
          </p:cNvSpPr>
          <p:nvPr/>
        </p:nvSpPr>
        <p:spPr>
          <a:xfrm>
            <a:off x="4343400" y="3276600"/>
            <a:ext cx="304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00959F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00959F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E8B06374-583E-4B2A-9203-8A94F008C1EE}"/>
              </a:ext>
            </a:extLst>
          </p:cNvPr>
          <p:cNvSpPr>
            <a:spLocks noGrp="1"/>
          </p:cNvSpPr>
          <p:nvPr/>
        </p:nvSpPr>
        <p:spPr>
          <a:xfrm>
            <a:off x="4724400" y="3257550"/>
            <a:ext cx="18669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evaluate hard rules</a:t>
            </a:r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6DF9A93E-4FBB-4DB6-8263-F0681BF7F815}"/>
              </a:ext>
            </a:extLst>
          </p:cNvPr>
          <p:cNvSpPr>
            <a:spLocks noGrp="1"/>
          </p:cNvSpPr>
          <p:nvPr/>
        </p:nvSpPr>
        <p:spPr>
          <a:xfrm>
            <a:off x="4343400" y="3543300"/>
            <a:ext cx="304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2D4B2D9E-B4B4-46DF-9C6A-EFADEBD0BE4E}"/>
              </a:ext>
            </a:extLst>
          </p:cNvPr>
          <p:cNvSpPr>
            <a:spLocks noGrp="1"/>
          </p:cNvSpPr>
          <p:nvPr/>
        </p:nvSpPr>
        <p:spPr>
          <a:xfrm>
            <a:off x="4724400" y="3524250"/>
            <a:ext cx="18669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resolve conditional approval</a:t>
            </a:r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7F8C6B6D-6090-4A88-A0B4-870C202FB835}"/>
              </a:ext>
            </a:extLst>
          </p:cNvPr>
          <p:cNvSpPr>
            <a:spLocks noGrp="1"/>
          </p:cNvSpPr>
          <p:nvPr/>
        </p:nvSpPr>
        <p:spPr>
          <a:xfrm>
            <a:off x="4343400" y="3810000"/>
            <a:ext cx="304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00959F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00959F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7835502B-118E-4033-9A98-FB7FEF0EBC5D}"/>
              </a:ext>
            </a:extLst>
          </p:cNvPr>
          <p:cNvSpPr>
            <a:spLocks noGrp="1"/>
          </p:cNvSpPr>
          <p:nvPr/>
        </p:nvSpPr>
        <p:spPr>
          <a:xfrm>
            <a:off x="4724400" y="3790950"/>
            <a:ext cx="18669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attach obligations</a:t>
            </a:r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9C46ABAB-DFAF-4D23-A7EA-399E5D8E32B9}"/>
              </a:ext>
            </a:extLst>
          </p:cNvPr>
          <p:cNvSpPr>
            <a:spLocks noGrp="1"/>
          </p:cNvSpPr>
          <p:nvPr/>
        </p:nvSpPr>
        <p:spPr>
          <a:xfrm>
            <a:off x="7486650" y="1847850"/>
            <a:ext cx="37909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DECISION ENVELOPE</a:t>
            </a:r>
          </a:p>
        </p:txBody>
      </p:sp>
      <p:sp>
        <p:nvSpPr>
          <p:cNvPr id="47" name="decision-envelope">
            <a:extLst>
              <a:ext uri="{FF2B5EF4-FFF2-40B4-BE49-F238E27FC236}">
                <a16:creationId xmlns:a16="http://schemas.microsoft.com/office/drawing/2014/main" id="{E1EA83FB-D3D7-4D56-A722-07D51E620FE6}"/>
              </a:ext>
            </a:extLst>
          </p:cNvPr>
          <p:cNvSpPr>
            <a:spLocks noGrp="1"/>
          </p:cNvSpPr>
          <p:nvPr/>
        </p:nvSpPr>
        <p:spPr>
          <a:xfrm>
            <a:off x="7486650" y="2152650"/>
            <a:ext cx="3790950" cy="2095500"/>
          </a:xfrm>
          <a:prstGeom prst="rect">
            <a:avLst/>
          </a:prstGeom>
          <a:solidFill>
            <a:srgbClr val="FFFFFF"/>
          </a:solidFill>
          <a:ln w="12383">
            <a:solidFill>
              <a:srgbClr val="14283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AF2D63A2-EA1C-46D6-8F48-D688C4C5B711}"/>
              </a:ext>
            </a:extLst>
          </p:cNvPr>
          <p:cNvSpPr>
            <a:spLocks noGrp="1"/>
          </p:cNvSpPr>
          <p:nvPr/>
        </p:nvSpPr>
        <p:spPr>
          <a:xfrm>
            <a:off x="7696200" y="2343150"/>
            <a:ext cx="1352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decisionId</a:t>
            </a:r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7C53CEB5-7BB5-4BCA-9B6D-D4FD9EA60A3B}"/>
              </a:ext>
            </a:extLst>
          </p:cNvPr>
          <p:cNvSpPr>
            <a:spLocks noGrp="1"/>
          </p:cNvSpPr>
          <p:nvPr/>
        </p:nvSpPr>
        <p:spPr>
          <a:xfrm>
            <a:off x="9105900" y="2343150"/>
            <a:ext cx="1943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&lt;uuid&gt;</a:t>
            </a:r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EDF2845-3B21-41A2-A305-31117E357BAD}"/>
              </a:ext>
            </a:extLst>
          </p:cNvPr>
          <p:cNvSpPr>
            <a:spLocks noGrp="1"/>
          </p:cNvSpPr>
          <p:nvPr/>
        </p:nvSpPr>
        <p:spPr>
          <a:xfrm>
            <a:off x="7696200" y="2571750"/>
            <a:ext cx="33528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FBE7EE18-E933-43E7-8A93-D27BC587C00B}"/>
              </a:ext>
            </a:extLst>
          </p:cNvPr>
          <p:cNvSpPr>
            <a:spLocks noGrp="1"/>
          </p:cNvSpPr>
          <p:nvPr/>
        </p:nvSpPr>
        <p:spPr>
          <a:xfrm>
            <a:off x="7696200" y="2638425"/>
            <a:ext cx="1352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result</a:t>
            </a:r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6F67B8EB-EC56-444D-8763-BEABE01CFB0D}"/>
              </a:ext>
            </a:extLst>
          </p:cNvPr>
          <p:cNvSpPr>
            <a:spLocks noGrp="1"/>
          </p:cNvSpPr>
          <p:nvPr/>
        </p:nvSpPr>
        <p:spPr>
          <a:xfrm>
            <a:off x="9105900" y="2638425"/>
            <a:ext cx="1943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allow | deny | require_approval</a:t>
            </a:r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2806C1A5-D9E4-40B5-93CD-1740478BE857}"/>
              </a:ext>
            </a:extLst>
          </p:cNvPr>
          <p:cNvSpPr>
            <a:spLocks noGrp="1"/>
          </p:cNvSpPr>
          <p:nvPr/>
        </p:nvSpPr>
        <p:spPr>
          <a:xfrm>
            <a:off x="7696200" y="2867025"/>
            <a:ext cx="33528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F58101F6-FD1B-414A-9D05-CD048294914C}"/>
              </a:ext>
            </a:extLst>
          </p:cNvPr>
          <p:cNvSpPr>
            <a:spLocks noGrp="1"/>
          </p:cNvSpPr>
          <p:nvPr/>
        </p:nvSpPr>
        <p:spPr>
          <a:xfrm>
            <a:off x="7696200" y="2933700"/>
            <a:ext cx="1352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reasonCodes[]</a:t>
            </a:r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5B2CE76-2202-4F0D-B8E3-3FAE6FF2861B}"/>
              </a:ext>
            </a:extLst>
          </p:cNvPr>
          <p:cNvSpPr>
            <a:spLocks noGrp="1"/>
          </p:cNvSpPr>
          <p:nvPr/>
        </p:nvSpPr>
        <p:spPr>
          <a:xfrm>
            <a:off x="9105900" y="2933700"/>
            <a:ext cx="1943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machine-readable</a:t>
            </a:r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DB46C2F7-5C1D-40E3-8755-3287578D940F}"/>
              </a:ext>
            </a:extLst>
          </p:cNvPr>
          <p:cNvSpPr>
            <a:spLocks noGrp="1"/>
          </p:cNvSpPr>
          <p:nvPr/>
        </p:nvSpPr>
        <p:spPr>
          <a:xfrm>
            <a:off x="7696200" y="3162300"/>
            <a:ext cx="33528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FBB314A-CED9-4E86-A762-51FB82BE21B1}"/>
              </a:ext>
            </a:extLst>
          </p:cNvPr>
          <p:cNvSpPr>
            <a:spLocks noGrp="1"/>
          </p:cNvSpPr>
          <p:nvPr/>
        </p:nvSpPr>
        <p:spPr>
          <a:xfrm>
            <a:off x="7696200" y="3228975"/>
            <a:ext cx="1352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obligations</a:t>
            </a:r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C5502EFC-3EC7-46B1-BDED-FFAE0F2001AD}"/>
              </a:ext>
            </a:extLst>
          </p:cNvPr>
          <p:cNvSpPr>
            <a:spLocks noGrp="1"/>
          </p:cNvSpPr>
          <p:nvPr/>
        </p:nvSpPr>
        <p:spPr>
          <a:xfrm>
            <a:off x="9105900" y="3228975"/>
            <a:ext cx="1943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redaction · output cap · evidence</a:t>
            </a:r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D9A2C7FB-13DA-4A69-A666-494E070EC310}"/>
              </a:ext>
            </a:extLst>
          </p:cNvPr>
          <p:cNvSpPr>
            <a:spLocks noGrp="1"/>
          </p:cNvSpPr>
          <p:nvPr/>
        </p:nvSpPr>
        <p:spPr>
          <a:xfrm>
            <a:off x="7696200" y="3457575"/>
            <a:ext cx="33528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BE1D26C8-6E53-4457-9959-2A14C0785874}"/>
              </a:ext>
            </a:extLst>
          </p:cNvPr>
          <p:cNvSpPr>
            <a:spLocks noGrp="1"/>
          </p:cNvSpPr>
          <p:nvPr/>
        </p:nvSpPr>
        <p:spPr>
          <a:xfrm>
            <a:off x="7696200" y="3524250"/>
            <a:ext cx="1352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review / retention</a:t>
            </a:r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A9B41AA0-A241-4630-9E27-0A1A76B595F9}"/>
              </a:ext>
            </a:extLst>
          </p:cNvPr>
          <p:cNvSpPr>
            <a:spLocks noGrp="1"/>
          </p:cNvSpPr>
          <p:nvPr/>
        </p:nvSpPr>
        <p:spPr>
          <a:xfrm>
            <a:off x="9105900" y="3524250"/>
            <a:ext cx="1943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reviewRole · retention</a:t>
            </a:r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21053543-2B0B-4473-9041-1B0CB81FC77F}"/>
              </a:ext>
            </a:extLst>
          </p:cNvPr>
          <p:cNvSpPr>
            <a:spLocks noGrp="1"/>
          </p:cNvSpPr>
          <p:nvPr/>
        </p:nvSpPr>
        <p:spPr>
          <a:xfrm>
            <a:off x="7696200" y="3752850"/>
            <a:ext cx="33528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1B2C761E-648D-4672-88D2-6C81E2E9E90F}"/>
              </a:ext>
            </a:extLst>
          </p:cNvPr>
          <p:cNvSpPr>
            <a:spLocks noGrp="1"/>
          </p:cNvSpPr>
          <p:nvPr/>
        </p:nvSpPr>
        <p:spPr>
          <a:xfrm>
            <a:off x="7696200" y="3819525"/>
            <a:ext cx="1352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bundleDigests[]</a:t>
            </a:r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6CC71D57-134F-4611-BDB3-4348999ECE45}"/>
              </a:ext>
            </a:extLst>
          </p:cNvPr>
          <p:cNvSpPr>
            <a:spLocks noGrp="1"/>
          </p:cNvSpPr>
          <p:nvPr/>
        </p:nvSpPr>
        <p:spPr>
          <a:xfrm>
            <a:off x="9105900" y="3819525"/>
            <a:ext cx="1943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version + integrity binding</a:t>
            </a:r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340A4E5F-672C-492A-90A4-64BFA9CC3AF3}"/>
              </a:ext>
            </a:extLst>
          </p:cNvPr>
          <p:cNvSpPr>
            <a:spLocks noGrp="1"/>
          </p:cNvSpPr>
          <p:nvPr/>
        </p:nvSpPr>
        <p:spPr>
          <a:xfrm>
            <a:off x="609600" y="4686300"/>
            <a:ext cx="106680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0DF0223-CEDE-4BD7-955A-365D83ADCE69}"/>
              </a:ext>
            </a:extLst>
          </p:cNvPr>
          <p:cNvSpPr>
            <a:spLocks noGrp="1"/>
          </p:cNvSpPr>
          <p:nvPr/>
        </p:nvSpPr>
        <p:spPr>
          <a:xfrm>
            <a:off x="609600" y="4838700"/>
            <a:ext cx="21526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POLICY SUPPLY CHAIN</a:t>
            </a:r>
          </a:p>
        </p:txBody>
      </p:sp>
      <p:sp>
        <p:nvSpPr>
          <p:cNvPr id="67" name="policy-supply-rail">
            <a:extLst>
              <a:ext uri="{FF2B5EF4-FFF2-40B4-BE49-F238E27FC236}">
                <a16:creationId xmlns:a16="http://schemas.microsoft.com/office/drawing/2014/main" id="{AE7CF911-3BC0-46F7-9A5D-E2DA15EF5C37}"/>
              </a:ext>
            </a:extLst>
          </p:cNvPr>
          <p:cNvSpPr>
            <a:spLocks noGrp="1"/>
          </p:cNvSpPr>
          <p:nvPr/>
        </p:nvSpPr>
        <p:spPr>
          <a:xfrm>
            <a:off x="2895600" y="5219700"/>
            <a:ext cx="8229600" cy="9525"/>
          </a:xfrm>
          <a:prstGeom prst="line">
            <a:avLst/>
          </a:prstGeom>
          <a:noFill/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8" name="Ellipse 67">
            <a:extLst>
              <a:ext uri="{FF2B5EF4-FFF2-40B4-BE49-F238E27FC236}">
                <a16:creationId xmlns:a16="http://schemas.microsoft.com/office/drawing/2014/main" id="{6295157E-8462-4653-8D42-8B3F145A5F77}"/>
              </a:ext>
            </a:extLst>
          </p:cNvPr>
          <p:cNvSpPr>
            <a:spLocks noGrp="1"/>
          </p:cNvSpPr>
          <p:nvPr/>
        </p:nvSpPr>
        <p:spPr>
          <a:xfrm>
            <a:off x="2895600" y="5143500"/>
            <a:ext cx="152400" cy="152400"/>
          </a:xfrm>
          <a:prstGeom prst="ellipse">
            <a:avLst/>
          </a:prstGeom>
          <a:solidFill>
            <a:srgbClr val="F4F2ED"/>
          </a:solidFill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C62D5524-52EE-49D6-9E1B-61E18F9071E0}"/>
              </a:ext>
            </a:extLst>
          </p:cNvPr>
          <p:cNvSpPr>
            <a:spLocks noGrp="1"/>
          </p:cNvSpPr>
          <p:nvPr/>
        </p:nvSpPr>
        <p:spPr>
          <a:xfrm>
            <a:off x="2552700" y="5467350"/>
            <a:ext cx="114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SOURCE + OWNER</a:t>
            </a:r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DF96B5B5-AB0A-47D8-AEB4-674CE0F8F6B1}"/>
              </a:ext>
            </a:extLst>
          </p:cNvPr>
          <p:cNvSpPr>
            <a:spLocks noGrp="1"/>
          </p:cNvSpPr>
          <p:nvPr/>
        </p:nvSpPr>
        <p:spPr>
          <a:xfrm>
            <a:off x="4267200" y="5143500"/>
            <a:ext cx="152400" cy="152400"/>
          </a:xfrm>
          <a:prstGeom prst="ellipse">
            <a:avLst/>
          </a:prstGeom>
          <a:solidFill>
            <a:srgbClr val="F4F2ED"/>
          </a:solidFill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ADC0B107-E8EC-4B9B-A969-26CFC49EF79E}"/>
              </a:ext>
            </a:extLst>
          </p:cNvPr>
          <p:cNvSpPr>
            <a:spLocks noGrp="1"/>
          </p:cNvSpPr>
          <p:nvPr/>
        </p:nvSpPr>
        <p:spPr>
          <a:xfrm>
            <a:off x="3924300" y="5467350"/>
            <a:ext cx="114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TEST</a:t>
            </a:r>
          </a:p>
        </p:txBody>
      </p:sp>
      <p:sp>
        <p:nvSpPr>
          <p:cNvPr id="72" name="Ellipse 71">
            <a:extLst>
              <a:ext uri="{FF2B5EF4-FFF2-40B4-BE49-F238E27FC236}">
                <a16:creationId xmlns:a16="http://schemas.microsoft.com/office/drawing/2014/main" id="{6970279C-9351-492B-A479-4DCB8C6C2DE9}"/>
              </a:ext>
            </a:extLst>
          </p:cNvPr>
          <p:cNvSpPr>
            <a:spLocks noGrp="1"/>
          </p:cNvSpPr>
          <p:nvPr/>
        </p:nvSpPr>
        <p:spPr>
          <a:xfrm>
            <a:off x="5638800" y="5143500"/>
            <a:ext cx="152400" cy="152400"/>
          </a:xfrm>
          <a:prstGeom prst="ellipse">
            <a:avLst/>
          </a:prstGeom>
          <a:solidFill>
            <a:srgbClr val="F4F2ED"/>
          </a:solidFill>
          <a:ln w="19050">
            <a:solidFill>
              <a:srgbClr val="B85C24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E8F7CA9A-D526-4B80-9B15-7667D77363DE}"/>
              </a:ext>
            </a:extLst>
          </p:cNvPr>
          <p:cNvSpPr>
            <a:spLocks noGrp="1"/>
          </p:cNvSpPr>
          <p:nvPr/>
        </p:nvSpPr>
        <p:spPr>
          <a:xfrm>
            <a:off x="5295900" y="5467350"/>
            <a:ext cx="114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0000"/>
              </a:lnSpc>
              <a:buNone/>
              <a:defRPr sz="9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REVIEW</a:t>
            </a:r>
          </a:p>
        </p:txBody>
      </p:sp>
      <p:sp>
        <p:nvSpPr>
          <p:cNvPr id="74" name="Ellipse 73">
            <a:extLst>
              <a:ext uri="{FF2B5EF4-FFF2-40B4-BE49-F238E27FC236}">
                <a16:creationId xmlns:a16="http://schemas.microsoft.com/office/drawing/2014/main" id="{ADF6B327-1F59-41DC-8743-6CCB9AA552CA}"/>
              </a:ext>
            </a:extLst>
          </p:cNvPr>
          <p:cNvSpPr>
            <a:spLocks noGrp="1"/>
          </p:cNvSpPr>
          <p:nvPr/>
        </p:nvSpPr>
        <p:spPr>
          <a:xfrm>
            <a:off x="7010400" y="5143500"/>
            <a:ext cx="152400" cy="152400"/>
          </a:xfrm>
          <a:prstGeom prst="ellipse">
            <a:avLst/>
          </a:prstGeom>
          <a:solidFill>
            <a:srgbClr val="F4F2ED"/>
          </a:solidFill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C0250D5C-79F7-4390-AC41-7FE733A61FA7}"/>
              </a:ext>
            </a:extLst>
          </p:cNvPr>
          <p:cNvSpPr>
            <a:spLocks noGrp="1"/>
          </p:cNvSpPr>
          <p:nvPr/>
        </p:nvSpPr>
        <p:spPr>
          <a:xfrm>
            <a:off x="6667500" y="5467350"/>
            <a:ext cx="114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SIGN</a:t>
            </a:r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4704DA29-11B8-4CD9-87C2-57F1771D9212}"/>
              </a:ext>
            </a:extLst>
          </p:cNvPr>
          <p:cNvSpPr>
            <a:spLocks noGrp="1"/>
          </p:cNvSpPr>
          <p:nvPr/>
        </p:nvSpPr>
        <p:spPr>
          <a:xfrm>
            <a:off x="8382000" y="5143500"/>
            <a:ext cx="152400" cy="152400"/>
          </a:xfrm>
          <a:prstGeom prst="ellipse">
            <a:avLst/>
          </a:prstGeom>
          <a:solidFill>
            <a:srgbClr val="F4F2ED"/>
          </a:solidFill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6F89DC37-DCC3-4F82-94FF-09FCC75CB989}"/>
              </a:ext>
            </a:extLst>
          </p:cNvPr>
          <p:cNvSpPr>
            <a:spLocks noGrp="1"/>
          </p:cNvSpPr>
          <p:nvPr/>
        </p:nvSpPr>
        <p:spPr>
          <a:xfrm>
            <a:off x="8039100" y="5467350"/>
            <a:ext cx="114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DISTRIBUTE</a:t>
            </a:r>
          </a:p>
        </p:txBody>
      </p:sp>
      <p:sp>
        <p:nvSpPr>
          <p:cNvPr id="78" name="Ellipse 77">
            <a:extLst>
              <a:ext uri="{FF2B5EF4-FFF2-40B4-BE49-F238E27FC236}">
                <a16:creationId xmlns:a16="http://schemas.microsoft.com/office/drawing/2014/main" id="{2D2DFF76-7155-4A23-ABFB-0E3D1B7366A7}"/>
              </a:ext>
            </a:extLst>
          </p:cNvPr>
          <p:cNvSpPr>
            <a:spLocks noGrp="1"/>
          </p:cNvSpPr>
          <p:nvPr/>
        </p:nvSpPr>
        <p:spPr>
          <a:xfrm>
            <a:off x="9753600" y="5143500"/>
            <a:ext cx="152400" cy="152400"/>
          </a:xfrm>
          <a:prstGeom prst="ellipse">
            <a:avLst/>
          </a:prstGeom>
          <a:solidFill>
            <a:srgbClr val="F4F2ED"/>
          </a:solidFill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FE03D898-AB86-4630-940C-27D1E914CD3F}"/>
              </a:ext>
            </a:extLst>
          </p:cNvPr>
          <p:cNvSpPr>
            <a:spLocks noGrp="1"/>
          </p:cNvSpPr>
          <p:nvPr/>
        </p:nvSpPr>
        <p:spPr>
          <a:xfrm>
            <a:off x="9410700" y="5467350"/>
            <a:ext cx="114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ACTIVATE / ROLLBACK</a:t>
            </a:r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DE8543A0-910E-4CD5-8B58-95A96EC2FD0C}"/>
              </a:ext>
            </a:extLst>
          </p:cNvPr>
          <p:cNvSpPr>
            <a:spLocks noGrp="1"/>
          </p:cNvSpPr>
          <p:nvPr/>
        </p:nvSpPr>
        <p:spPr>
          <a:xfrm>
            <a:off x="609600" y="5943600"/>
            <a:ext cx="10668000" cy="28575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925792F7-7DC5-4515-B58E-F60A8895E90F}"/>
              </a:ext>
            </a:extLst>
          </p:cNvPr>
          <p:cNvSpPr>
            <a:spLocks noGrp="1"/>
          </p:cNvSpPr>
          <p:nvPr/>
        </p:nvSpPr>
        <p:spPr>
          <a:xfrm>
            <a:off x="609600" y="6038850"/>
            <a:ext cx="10668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EXCEPTION · justification · approver · compensating control · expiry</a:t>
            </a:r>
          </a:p>
        </p:txBody>
      </p:sp>
    </p:spTree>
    <p:extLst>
      <p:ext uri="{BB962C8B-B14F-4D97-AF65-F5344CB8AC3E}">
        <p14:creationId xmlns:p14="http://schemas.microsoft.com/office/powerpoint/2010/main" val="470823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hrome-rail-13">
            <a:extLst>
              <a:ext uri="{FF2B5EF4-FFF2-40B4-BE49-F238E27FC236}">
                <a16:creationId xmlns:a16="http://schemas.microsoft.com/office/drawing/2014/main" id="{A144CDA0-E7C8-4D2F-A068-88C413D5D7E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hrome-section-13">
            <a:extLst>
              <a:ext uri="{FF2B5EF4-FFF2-40B4-BE49-F238E27FC236}">
                <a16:creationId xmlns:a16="http://schemas.microsoft.com/office/drawing/2014/main" id="{294476E9-8647-4EAE-A12B-FF933DCAFF8C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08 / THREAT MODEL</a:t>
            </a:r>
          </a:p>
        </p:txBody>
      </p:sp>
      <p:sp>
        <p:nvSpPr>
          <p:cNvPr id="3" name="chrome-title-13">
            <a:extLst>
              <a:ext uri="{FF2B5EF4-FFF2-40B4-BE49-F238E27FC236}">
                <a16:creationId xmlns:a16="http://schemas.microsoft.com/office/drawing/2014/main" id="{BB20CFF9-6060-4EB4-ADBD-677F9D94457B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External controls reduce threats — not model confidence</a:t>
            </a:r>
          </a:p>
        </p:txBody>
      </p:sp>
      <p:sp>
        <p:nvSpPr>
          <p:cNvPr id="4" name="chrome-title-rule-13">
            <a:extLst>
              <a:ext uri="{FF2B5EF4-FFF2-40B4-BE49-F238E27FC236}">
                <a16:creationId xmlns:a16="http://schemas.microsoft.com/office/drawing/2014/main" id="{7F6DF57A-3D5D-4A06-B23A-2D1C7BD1167B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chrome-title-accent-13">
            <a:extLst>
              <a:ext uri="{FF2B5EF4-FFF2-40B4-BE49-F238E27FC236}">
                <a16:creationId xmlns:a16="http://schemas.microsoft.com/office/drawing/2014/main" id="{37D38AFC-E34F-427F-9BB4-949C1504E031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81915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hrome-subtitle-13">
            <a:extLst>
              <a:ext uri="{FF2B5EF4-FFF2-40B4-BE49-F238E27FC236}">
                <a16:creationId xmlns:a16="http://schemas.microsoft.com/office/drawing/2014/main" id="{3D44AAE5-900E-4DC7-956F-8341269057B9}"/>
              </a:ext>
            </a:extLst>
          </p:cNvPr>
          <p:cNvSpPr>
            <a:spLocks noGrp="1"/>
          </p:cNvSpPr>
          <p:nvPr/>
        </p:nvSpPr>
        <p:spPr>
          <a:xfrm>
            <a:off x="533400" y="1390650"/>
            <a:ext cx="10668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Residual decisions remain explicit and human-owned where no technical control can prove safety.</a:t>
            </a:r>
          </a:p>
        </p:txBody>
      </p:sp>
      <p:sp>
        <p:nvSpPr>
          <p:cNvPr id="7" name="chrome-footer-rule-13">
            <a:extLst>
              <a:ext uri="{FF2B5EF4-FFF2-40B4-BE49-F238E27FC236}">
                <a16:creationId xmlns:a16="http://schemas.microsoft.com/office/drawing/2014/main" id="{4DA1F3AF-73CC-4F29-8694-AED122321582}"/>
              </a:ext>
            </a:extLst>
          </p:cNvPr>
          <p:cNvSpPr>
            <a:spLocks noGrp="1"/>
          </p:cNvSpPr>
          <p:nvPr/>
        </p:nvSpPr>
        <p:spPr>
          <a:xfrm>
            <a:off x="533400" y="64198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8" name="chrome-footer-label-13">
            <a:extLst>
              <a:ext uri="{FF2B5EF4-FFF2-40B4-BE49-F238E27FC236}">
                <a16:creationId xmlns:a16="http://schemas.microsoft.com/office/drawing/2014/main" id="{01BA1D99-C6C0-4C3F-8B04-65109873C41C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TECHNICAL ARCHITECTURE</a:t>
            </a:r>
          </a:p>
        </p:txBody>
      </p:sp>
      <p:sp>
        <p:nvSpPr>
          <p:cNvPr id="9" name="chrome-footer-contact-13">
            <a:extLst>
              <a:ext uri="{FF2B5EF4-FFF2-40B4-BE49-F238E27FC236}">
                <a16:creationId xmlns:a16="http://schemas.microsoft.com/office/drawing/2014/main" id="{90FEEAFD-FA6D-4CC1-B625-87669AC5C533}"/>
              </a:ext>
            </a:extLst>
          </p:cNvPr>
          <p:cNvSpPr>
            <a:spLocks noGrp="1"/>
          </p:cNvSpPr>
          <p:nvPr/>
        </p:nvSpPr>
        <p:spPr>
          <a:xfrm>
            <a:off x="3619500" y="6505575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10" name="chrome-footer-page-13">
            <a:extLst>
              <a:ext uri="{FF2B5EF4-FFF2-40B4-BE49-F238E27FC236}">
                <a16:creationId xmlns:a16="http://schemas.microsoft.com/office/drawing/2014/main" id="{29CD1D23-94EB-4F6E-AEFD-70735A74DB86}"/>
              </a:ext>
            </a:extLst>
          </p:cNvPr>
          <p:cNvSpPr>
            <a:spLocks noGrp="1"/>
          </p:cNvSpPr>
          <p:nvPr/>
        </p:nvSpPr>
        <p:spPr>
          <a:xfrm>
            <a:off x="11125200" y="649605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13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1F59244B-FE84-41B3-92FE-FD4811DE6A9A}"/>
              </a:ext>
            </a:extLst>
          </p:cNvPr>
          <p:cNvSpPr>
            <a:spLocks noGrp="1"/>
          </p:cNvSpPr>
          <p:nvPr/>
        </p:nvSpPr>
        <p:spPr>
          <a:xfrm>
            <a:off x="723900" y="1924050"/>
            <a:ext cx="2381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rPr>
              <a:t>THREAT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5964A176-9EDC-43E7-816D-EDBFC23B649C}"/>
              </a:ext>
            </a:extLst>
          </p:cNvPr>
          <p:cNvSpPr>
            <a:spLocks noGrp="1"/>
          </p:cNvSpPr>
          <p:nvPr/>
        </p:nvSpPr>
        <p:spPr>
          <a:xfrm>
            <a:off x="3429000" y="1924050"/>
            <a:ext cx="457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PRIMARY EXTERNAL CONTROL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F64CDED4-C8D3-4A45-9E4D-D29F25753D2A}"/>
              </a:ext>
            </a:extLst>
          </p:cNvPr>
          <p:cNvSpPr>
            <a:spLocks noGrp="1"/>
          </p:cNvSpPr>
          <p:nvPr/>
        </p:nvSpPr>
        <p:spPr>
          <a:xfrm>
            <a:off x="8572500" y="1924050"/>
            <a:ext cx="27051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RESIDUAL DECISION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E704CB37-81FE-4892-A798-E6959CCA0847}"/>
              </a:ext>
            </a:extLst>
          </p:cNvPr>
          <p:cNvSpPr>
            <a:spLocks noGrp="1"/>
          </p:cNvSpPr>
          <p:nvPr/>
        </p:nvSpPr>
        <p:spPr>
          <a:xfrm>
            <a:off x="609600" y="2209800"/>
            <a:ext cx="10668000" cy="19050"/>
          </a:xfrm>
          <a:prstGeom prst="rect">
            <a:avLst/>
          </a:prstGeom>
          <a:solidFill>
            <a:srgbClr val="1428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4E08DA67-5010-461E-A9C8-560F2A7F290D}"/>
              </a:ext>
            </a:extLst>
          </p:cNvPr>
          <p:cNvSpPr>
            <a:spLocks noGrp="1"/>
          </p:cNvSpPr>
          <p:nvPr/>
        </p:nvSpPr>
        <p:spPr>
          <a:xfrm>
            <a:off x="609600" y="2867025"/>
            <a:ext cx="106680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58CC7E2-725F-46A1-9259-9EE33E2ECDF8}"/>
              </a:ext>
            </a:extLst>
          </p:cNvPr>
          <p:cNvSpPr>
            <a:spLocks noGrp="1"/>
          </p:cNvSpPr>
          <p:nvPr/>
        </p:nvSpPr>
        <p:spPr>
          <a:xfrm>
            <a:off x="723900" y="2438400"/>
            <a:ext cx="76200" cy="22860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BB3A9EF5-B60D-4B41-9C2D-6BB94A2E1DB0}"/>
              </a:ext>
            </a:extLst>
          </p:cNvPr>
          <p:cNvSpPr>
            <a:spLocks noGrp="1"/>
          </p:cNvSpPr>
          <p:nvPr/>
        </p:nvSpPr>
        <p:spPr>
          <a:xfrm>
            <a:off x="933450" y="2324100"/>
            <a:ext cx="23431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75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Prompt injection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CFEAD806-C4EF-49F2-A438-74D432A06A8F}"/>
              </a:ext>
            </a:extLst>
          </p:cNvPr>
          <p:cNvSpPr>
            <a:spLocks noGrp="1"/>
          </p:cNvSpPr>
          <p:nvPr/>
        </p:nvSpPr>
        <p:spPr>
          <a:xfrm>
            <a:off x="3429000" y="2324100"/>
            <a:ext cx="4876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mark external text untrusted · tool limits · separate content/instructions · approve privilege changes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6AB4FC29-AD8D-404F-8DE1-F3C520E179C5}"/>
              </a:ext>
            </a:extLst>
          </p:cNvPr>
          <p:cNvSpPr>
            <a:spLocks noGrp="1"/>
          </p:cNvSpPr>
          <p:nvPr/>
        </p:nvSpPr>
        <p:spPr>
          <a:xfrm>
            <a:off x="8572500" y="2324100"/>
            <a:ext cx="27051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1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1">
                <a:solidFill>
                  <a:srgbClr val="53616C"/>
                </a:solidFill>
                <a:latin typeface="Aptos"/>
                <a:ea typeface="Aptos"/>
                <a:cs typeface="Aptos"/>
              </a:rPr>
              <a:t>the model is never sole judge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ECD6B44-0B45-48DB-A59B-53072D62E2DA}"/>
              </a:ext>
            </a:extLst>
          </p:cNvPr>
          <p:cNvSpPr>
            <a:spLocks noGrp="1"/>
          </p:cNvSpPr>
          <p:nvPr/>
        </p:nvSpPr>
        <p:spPr>
          <a:xfrm>
            <a:off x="609600" y="3457575"/>
            <a:ext cx="106680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3522E7C6-1451-400F-9E25-EB56BB5A171E}"/>
              </a:ext>
            </a:extLst>
          </p:cNvPr>
          <p:cNvSpPr>
            <a:spLocks noGrp="1"/>
          </p:cNvSpPr>
          <p:nvPr/>
        </p:nvSpPr>
        <p:spPr>
          <a:xfrm>
            <a:off x="723900" y="3028950"/>
            <a:ext cx="76200" cy="22860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F7C78E4B-1548-4EFE-9E6D-06D5E4E287A7}"/>
              </a:ext>
            </a:extLst>
          </p:cNvPr>
          <p:cNvSpPr>
            <a:spLocks noGrp="1"/>
          </p:cNvSpPr>
          <p:nvPr/>
        </p:nvSpPr>
        <p:spPr>
          <a:xfrm>
            <a:off x="933450" y="2914650"/>
            <a:ext cx="23431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75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Shell / code injection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58B529A1-8A34-41D2-A1A5-30E94FFCF948}"/>
              </a:ext>
            </a:extLst>
          </p:cNvPr>
          <p:cNvSpPr>
            <a:spLocks noGrp="1"/>
          </p:cNvSpPr>
          <p:nvPr/>
        </p:nvSpPr>
        <p:spPr>
          <a:xfrm>
            <a:off x="3429000" y="2914650"/>
            <a:ext cx="4876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rootless sandbox · argv allowlist · resource limits · read-only base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F22264E1-205C-45A3-B734-BD887C74DA33}"/>
              </a:ext>
            </a:extLst>
          </p:cNvPr>
          <p:cNvSpPr>
            <a:spLocks noGrp="1"/>
          </p:cNvSpPr>
          <p:nvPr/>
        </p:nvSpPr>
        <p:spPr>
          <a:xfrm>
            <a:off x="8572500" y="2914650"/>
            <a:ext cx="27051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1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1">
                <a:solidFill>
                  <a:srgbClr val="53616C"/>
                </a:solidFill>
                <a:latin typeface="Aptos"/>
                <a:ea typeface="Aptos"/>
                <a:cs typeface="Aptos"/>
              </a:rPr>
              <a:t>new commands require review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5570A97-5765-42C0-A668-75571305C14E}"/>
              </a:ext>
            </a:extLst>
          </p:cNvPr>
          <p:cNvSpPr>
            <a:spLocks noGrp="1"/>
          </p:cNvSpPr>
          <p:nvPr/>
        </p:nvSpPr>
        <p:spPr>
          <a:xfrm>
            <a:off x="609600" y="4048125"/>
            <a:ext cx="106680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F3E7FFBF-C37D-40FE-B53B-7844D233351D}"/>
              </a:ext>
            </a:extLst>
          </p:cNvPr>
          <p:cNvSpPr>
            <a:spLocks noGrp="1"/>
          </p:cNvSpPr>
          <p:nvPr/>
        </p:nvSpPr>
        <p:spPr>
          <a:xfrm>
            <a:off x="723900" y="3619500"/>
            <a:ext cx="76200" cy="22860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0CCBB966-2186-44DC-BE67-CD63BF4B39E4}"/>
              </a:ext>
            </a:extLst>
          </p:cNvPr>
          <p:cNvSpPr>
            <a:spLocks noGrp="1"/>
          </p:cNvSpPr>
          <p:nvPr/>
        </p:nvSpPr>
        <p:spPr>
          <a:xfrm>
            <a:off x="933450" y="3505200"/>
            <a:ext cx="23431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75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Data exfiltration</a:t>
            </a: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A5AFCADF-2214-4D45-A328-3562B596F690}"/>
              </a:ext>
            </a:extLst>
          </p:cNvPr>
          <p:cNvSpPr>
            <a:spLocks noGrp="1"/>
          </p:cNvSpPr>
          <p:nvPr/>
        </p:nvSpPr>
        <p:spPr>
          <a:xfrm>
            <a:off x="3429000" y="3505200"/>
            <a:ext cx="4876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egress deny · DLP/redaction · destination allowlist · payload limits</a:t>
            </a: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8F63F65C-3BCB-41E5-8CC5-F2A5E6404178}"/>
              </a:ext>
            </a:extLst>
          </p:cNvPr>
          <p:cNvSpPr>
            <a:spLocks noGrp="1"/>
          </p:cNvSpPr>
          <p:nvPr/>
        </p:nvSpPr>
        <p:spPr>
          <a:xfrm>
            <a:off x="8572500" y="3505200"/>
            <a:ext cx="27051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1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1">
                <a:solidFill>
                  <a:srgbClr val="53616C"/>
                </a:solidFill>
                <a:latin typeface="Aptos"/>
                <a:ea typeface="Aptos"/>
                <a:cs typeface="Aptos"/>
              </a:rPr>
              <a:t>orange/red needs approved profile</a:t>
            </a:r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BA908C29-8ABA-4192-A938-44625983FA6F}"/>
              </a:ext>
            </a:extLst>
          </p:cNvPr>
          <p:cNvSpPr>
            <a:spLocks noGrp="1"/>
          </p:cNvSpPr>
          <p:nvPr/>
        </p:nvSpPr>
        <p:spPr>
          <a:xfrm>
            <a:off x="609600" y="4638675"/>
            <a:ext cx="106680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7A4523F5-6812-4581-83F1-11F4C7CA793E}"/>
              </a:ext>
            </a:extLst>
          </p:cNvPr>
          <p:cNvSpPr>
            <a:spLocks noGrp="1"/>
          </p:cNvSpPr>
          <p:nvPr/>
        </p:nvSpPr>
        <p:spPr>
          <a:xfrm>
            <a:off x="723900" y="4210050"/>
            <a:ext cx="76200" cy="22860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748E5A9A-1281-4D83-A293-9C6BEDF5A6AA}"/>
              </a:ext>
            </a:extLst>
          </p:cNvPr>
          <p:cNvSpPr>
            <a:spLocks noGrp="1"/>
          </p:cNvSpPr>
          <p:nvPr/>
        </p:nvSpPr>
        <p:spPr>
          <a:xfrm>
            <a:off x="933450" y="4095750"/>
            <a:ext cx="23431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75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Credential theft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BCFAB0C0-9D9C-44FB-8AC3-378CCD4B9961}"/>
              </a:ext>
            </a:extLst>
          </p:cNvPr>
          <p:cNvSpPr>
            <a:spLocks noGrp="1"/>
          </p:cNvSpPr>
          <p:nvPr/>
        </p:nvSpPr>
        <p:spPr>
          <a:xfrm>
            <a:off x="3429000" y="4095750"/>
            <a:ext cx="4876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JIT audience/scope-bound credentials · rotation · revocation · no environment dumps</a:t>
            </a: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42631094-C289-4F11-92A4-54119ADF20BC}"/>
              </a:ext>
            </a:extLst>
          </p:cNvPr>
          <p:cNvSpPr>
            <a:spLocks noGrp="1"/>
          </p:cNvSpPr>
          <p:nvPr/>
        </p:nvSpPr>
        <p:spPr>
          <a:xfrm>
            <a:off x="8572500" y="4095750"/>
            <a:ext cx="27051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1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1">
                <a:solidFill>
                  <a:srgbClr val="53616C"/>
                </a:solidFill>
                <a:latin typeface="Aptos"/>
                <a:ea typeface="Aptos"/>
                <a:cs typeface="Aptos"/>
              </a:rPr>
              <a:t>secrets never reach the model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F31EEEB0-5FE9-4ADA-978D-C2C07510E542}"/>
              </a:ext>
            </a:extLst>
          </p:cNvPr>
          <p:cNvSpPr>
            <a:spLocks noGrp="1"/>
          </p:cNvSpPr>
          <p:nvPr/>
        </p:nvSpPr>
        <p:spPr>
          <a:xfrm>
            <a:off x="609600" y="5229225"/>
            <a:ext cx="106680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6DEAA3F9-150E-439B-9BDF-BDA642F87CC3}"/>
              </a:ext>
            </a:extLst>
          </p:cNvPr>
          <p:cNvSpPr>
            <a:spLocks noGrp="1"/>
          </p:cNvSpPr>
          <p:nvPr/>
        </p:nvSpPr>
        <p:spPr>
          <a:xfrm>
            <a:off x="723900" y="4800600"/>
            <a:ext cx="76200" cy="22860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F9B2A1D3-6EF8-4C3F-B55D-23A97C672AB8}"/>
              </a:ext>
            </a:extLst>
          </p:cNvPr>
          <p:cNvSpPr>
            <a:spLocks noGrp="1"/>
          </p:cNvSpPr>
          <p:nvPr/>
        </p:nvSpPr>
        <p:spPr>
          <a:xfrm>
            <a:off x="933450" y="4686300"/>
            <a:ext cx="23431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75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Malicious plugin / MCP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C7EBD6AB-BA88-48C1-B8A6-72EF0EF25017}"/>
              </a:ext>
            </a:extLst>
          </p:cNvPr>
          <p:cNvSpPr>
            <a:spLocks noGrp="1"/>
          </p:cNvSpPr>
          <p:nvPr/>
        </p:nvSpPr>
        <p:spPr>
          <a:xfrm>
            <a:off x="3429000" y="4686300"/>
            <a:ext cx="4876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registry · signature/digest · sandbox · permission manifest · schema validation</a:t>
            </a:r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4F5240BA-62FE-4781-BB13-7156A94C443F}"/>
              </a:ext>
            </a:extLst>
          </p:cNvPr>
          <p:cNvSpPr>
            <a:spLocks noGrp="1"/>
          </p:cNvSpPr>
          <p:nvPr/>
        </p:nvSpPr>
        <p:spPr>
          <a:xfrm>
            <a:off x="8572500" y="4686300"/>
            <a:ext cx="27051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1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1">
                <a:solidFill>
                  <a:srgbClr val="53616C"/>
                </a:solidFill>
                <a:latin typeface="Aptos"/>
                <a:ea typeface="Aptos"/>
                <a:cs typeface="Aptos"/>
              </a:rPr>
              <a:t>native plugins are not the boundary</a:t>
            </a:r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A5BDDB93-7199-45D9-833B-3543C0CA4E5C}"/>
              </a:ext>
            </a:extLst>
          </p:cNvPr>
          <p:cNvSpPr>
            <a:spLocks noGrp="1"/>
          </p:cNvSpPr>
          <p:nvPr/>
        </p:nvSpPr>
        <p:spPr>
          <a:xfrm>
            <a:off x="609600" y="5819775"/>
            <a:ext cx="106680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780AEE86-D06F-4FF1-A0BF-1A876043822A}"/>
              </a:ext>
            </a:extLst>
          </p:cNvPr>
          <p:cNvSpPr>
            <a:spLocks noGrp="1"/>
          </p:cNvSpPr>
          <p:nvPr/>
        </p:nvSpPr>
        <p:spPr>
          <a:xfrm>
            <a:off x="723900" y="5391150"/>
            <a:ext cx="76200" cy="22860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C1016CD2-ACB8-452E-ADA3-E5A2FDB3E488}"/>
              </a:ext>
            </a:extLst>
          </p:cNvPr>
          <p:cNvSpPr>
            <a:spLocks noGrp="1"/>
          </p:cNvSpPr>
          <p:nvPr/>
        </p:nvSpPr>
        <p:spPr>
          <a:xfrm>
            <a:off x="933450" y="5276850"/>
            <a:ext cx="23431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75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Direct CLI / policy bypass</a:t>
            </a:r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499B0729-4B41-44E5-B580-A67BF9A7852B}"/>
              </a:ext>
            </a:extLst>
          </p:cNvPr>
          <p:cNvSpPr>
            <a:spLocks noGrp="1"/>
          </p:cNvSpPr>
          <p:nvPr/>
        </p:nvSpPr>
        <p:spPr>
          <a:xfrm>
            <a:off x="3429000" y="5276850"/>
            <a:ext cx="48768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wrapper + endpoint/network controls · signed launch policy · EDR/detection</a:t>
            </a:r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A34A4131-6C39-41D3-8F4B-C55A780E72B0}"/>
              </a:ext>
            </a:extLst>
          </p:cNvPr>
          <p:cNvSpPr>
            <a:spLocks noGrp="1"/>
          </p:cNvSpPr>
          <p:nvPr/>
        </p:nvSpPr>
        <p:spPr>
          <a:xfrm>
            <a:off x="8572500" y="5276850"/>
            <a:ext cx="27051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1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1">
                <a:solidFill>
                  <a:srgbClr val="53616C"/>
                </a:solidFill>
                <a:latin typeface="Aptos"/>
                <a:ea typeface="Aptos"/>
                <a:cs typeface="Aptos"/>
              </a:rPr>
              <a:t>block unharnessed binaries</a:t>
            </a:r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CA462674-9451-4AEB-B646-8FCF597996D5}"/>
              </a:ext>
            </a:extLst>
          </p:cNvPr>
          <p:cNvSpPr>
            <a:spLocks noGrp="1"/>
          </p:cNvSpPr>
          <p:nvPr/>
        </p:nvSpPr>
        <p:spPr>
          <a:xfrm>
            <a:off x="609600" y="5981700"/>
            <a:ext cx="10668000" cy="28575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CF5D7C98-0FBF-47E8-A3EA-FDB93415EC44}"/>
              </a:ext>
            </a:extLst>
          </p:cNvPr>
          <p:cNvSpPr>
            <a:spLocks noGrp="1"/>
          </p:cNvSpPr>
          <p:nvPr/>
        </p:nvSpPr>
        <p:spPr>
          <a:xfrm>
            <a:off x="609600" y="6096000"/>
            <a:ext cx="1066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75" b="1" i="0">
                <a:solidFill>
                  <a:srgbClr val="A33B3B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A33B3B"/>
                </a:solidFill>
                <a:latin typeface="Aptos"/>
                <a:ea typeface="Aptos"/>
                <a:cs typeface="Aptos"/>
              </a:rPr>
              <a:t>An agent-generated compliance claim is never evidence by itself.</a:t>
            </a:r>
          </a:p>
        </p:txBody>
      </p:sp>
    </p:spTree>
    <p:extLst>
      <p:ext uri="{BB962C8B-B14F-4D97-AF65-F5344CB8AC3E}">
        <p14:creationId xmlns:p14="http://schemas.microsoft.com/office/powerpoint/2010/main" val="330436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hrome-rail-14">
            <a:extLst>
              <a:ext uri="{FF2B5EF4-FFF2-40B4-BE49-F238E27FC236}">
                <a16:creationId xmlns:a16="http://schemas.microsoft.com/office/drawing/2014/main" id="{ACD2258B-1018-40C7-8389-3F111998C53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hrome-section-14">
            <a:extLst>
              <a:ext uri="{FF2B5EF4-FFF2-40B4-BE49-F238E27FC236}">
                <a16:creationId xmlns:a16="http://schemas.microsoft.com/office/drawing/2014/main" id="{7FF3E34F-6075-475C-A2E2-A6521AD921EB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09 / GATEWAYS &amp; INTEGRATION</a:t>
            </a:r>
          </a:p>
        </p:txBody>
      </p:sp>
      <p:sp>
        <p:nvSpPr>
          <p:cNvPr id="3" name="chrome-title-14">
            <a:extLst>
              <a:ext uri="{FF2B5EF4-FFF2-40B4-BE49-F238E27FC236}">
                <a16:creationId xmlns:a16="http://schemas.microsoft.com/office/drawing/2014/main" id="{88C8404C-2D74-4BA6-AAD0-BBDC38BAA930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Every external capability crosses a policy-enforced gateway</a:t>
            </a:r>
          </a:p>
        </p:txBody>
      </p:sp>
      <p:sp>
        <p:nvSpPr>
          <p:cNvPr id="4" name="chrome-title-rule-14">
            <a:extLst>
              <a:ext uri="{FF2B5EF4-FFF2-40B4-BE49-F238E27FC236}">
                <a16:creationId xmlns:a16="http://schemas.microsoft.com/office/drawing/2014/main" id="{BB26C7F6-0627-4931-A755-497E1A0AF669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chrome-title-accent-14">
            <a:extLst>
              <a:ext uri="{FF2B5EF4-FFF2-40B4-BE49-F238E27FC236}">
                <a16:creationId xmlns:a16="http://schemas.microsoft.com/office/drawing/2014/main" id="{0D4D8D3F-1D59-4DF9-BDB1-85AD7C562161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81915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hrome-subtitle-14">
            <a:extLst>
              <a:ext uri="{FF2B5EF4-FFF2-40B4-BE49-F238E27FC236}">
                <a16:creationId xmlns:a16="http://schemas.microsoft.com/office/drawing/2014/main" id="{584A6719-B800-4B57-A678-B3E42E00A2D3}"/>
              </a:ext>
            </a:extLst>
          </p:cNvPr>
          <p:cNvSpPr>
            <a:spLocks noGrp="1"/>
          </p:cNvSpPr>
          <p:nvPr/>
        </p:nvSpPr>
        <p:spPr>
          <a:xfrm>
            <a:off x="533400" y="1390650"/>
            <a:ext cx="10668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MCP is a transport and integration standard — not a trust or compliance guarantee.</a:t>
            </a:r>
          </a:p>
        </p:txBody>
      </p:sp>
      <p:sp>
        <p:nvSpPr>
          <p:cNvPr id="7" name="chrome-footer-rule-14">
            <a:extLst>
              <a:ext uri="{FF2B5EF4-FFF2-40B4-BE49-F238E27FC236}">
                <a16:creationId xmlns:a16="http://schemas.microsoft.com/office/drawing/2014/main" id="{3AB56281-3B04-407D-85BB-9ACC0956099E}"/>
              </a:ext>
            </a:extLst>
          </p:cNvPr>
          <p:cNvSpPr>
            <a:spLocks noGrp="1"/>
          </p:cNvSpPr>
          <p:nvPr/>
        </p:nvSpPr>
        <p:spPr>
          <a:xfrm>
            <a:off x="533400" y="64198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8" name="chrome-footer-label-14">
            <a:extLst>
              <a:ext uri="{FF2B5EF4-FFF2-40B4-BE49-F238E27FC236}">
                <a16:creationId xmlns:a16="http://schemas.microsoft.com/office/drawing/2014/main" id="{8B18B03A-EA7D-4C77-8792-437E50015138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TECHNICAL ARCHITECTURE</a:t>
            </a:r>
          </a:p>
        </p:txBody>
      </p:sp>
      <p:sp>
        <p:nvSpPr>
          <p:cNvPr id="9" name="chrome-footer-contact-14">
            <a:extLst>
              <a:ext uri="{FF2B5EF4-FFF2-40B4-BE49-F238E27FC236}">
                <a16:creationId xmlns:a16="http://schemas.microsoft.com/office/drawing/2014/main" id="{DBFE54A7-0629-4816-957A-A3A1A11918EE}"/>
              </a:ext>
            </a:extLst>
          </p:cNvPr>
          <p:cNvSpPr>
            <a:spLocks noGrp="1"/>
          </p:cNvSpPr>
          <p:nvPr/>
        </p:nvSpPr>
        <p:spPr>
          <a:xfrm>
            <a:off x="3619500" y="6505575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10" name="chrome-footer-page-14">
            <a:extLst>
              <a:ext uri="{FF2B5EF4-FFF2-40B4-BE49-F238E27FC236}">
                <a16:creationId xmlns:a16="http://schemas.microsoft.com/office/drawing/2014/main" id="{5486FA2F-6168-4527-B02F-4720ACC07942}"/>
              </a:ext>
            </a:extLst>
          </p:cNvPr>
          <p:cNvSpPr>
            <a:spLocks noGrp="1"/>
          </p:cNvSpPr>
          <p:nvPr/>
        </p:nvSpPr>
        <p:spPr>
          <a:xfrm>
            <a:off x="11125200" y="649605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14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0771B688-2E22-4D73-9F8E-569A164A5C2E}"/>
              </a:ext>
            </a:extLst>
          </p:cNvPr>
          <p:cNvSpPr>
            <a:spLocks noGrp="1"/>
          </p:cNvSpPr>
          <p:nvPr/>
        </p:nvSpPr>
        <p:spPr>
          <a:xfrm>
            <a:off x="9810750" y="1543050"/>
            <a:ext cx="14668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MCP ≠ TRUST</a:t>
            </a:r>
          </a:p>
        </p:txBody>
      </p:sp>
      <p:sp>
        <p:nvSpPr>
          <p:cNvPr id="12" name="gateway-in-0">
            <a:extLst>
              <a:ext uri="{FF2B5EF4-FFF2-40B4-BE49-F238E27FC236}">
                <a16:creationId xmlns:a16="http://schemas.microsoft.com/office/drawing/2014/main" id="{59A82DEF-0CE2-4286-A0B7-7B082035528E}"/>
              </a:ext>
            </a:extLst>
          </p:cNvPr>
          <p:cNvSpPr>
            <a:spLocks noGrp="1"/>
          </p:cNvSpPr>
          <p:nvPr/>
        </p:nvSpPr>
        <p:spPr>
          <a:xfrm>
            <a:off x="2667000" y="2343150"/>
            <a:ext cx="1238250" cy="9525"/>
          </a:xfrm>
          <a:prstGeom prst="line">
            <a:avLst/>
          </a:prstGeom>
          <a:noFill/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3" name="gateway-out-0">
            <a:extLst>
              <a:ext uri="{FF2B5EF4-FFF2-40B4-BE49-F238E27FC236}">
                <a16:creationId xmlns:a16="http://schemas.microsoft.com/office/drawing/2014/main" id="{811A962D-260E-4F8B-8DC1-744C284696C0}"/>
              </a:ext>
            </a:extLst>
          </p:cNvPr>
          <p:cNvSpPr>
            <a:spLocks noGrp="1"/>
          </p:cNvSpPr>
          <p:nvPr/>
        </p:nvSpPr>
        <p:spPr>
          <a:xfrm>
            <a:off x="7143750" y="2343150"/>
            <a:ext cx="1543050" cy="9525"/>
          </a:xfrm>
          <a:prstGeom prst="line">
            <a:avLst/>
          </a:prstGeom>
          <a:noFill/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4" name="gateway-in-1">
            <a:extLst>
              <a:ext uri="{FF2B5EF4-FFF2-40B4-BE49-F238E27FC236}">
                <a16:creationId xmlns:a16="http://schemas.microsoft.com/office/drawing/2014/main" id="{8E6CCE5F-4861-4270-8E04-80798C47BE9C}"/>
              </a:ext>
            </a:extLst>
          </p:cNvPr>
          <p:cNvSpPr>
            <a:spLocks noGrp="1"/>
          </p:cNvSpPr>
          <p:nvPr/>
        </p:nvSpPr>
        <p:spPr>
          <a:xfrm>
            <a:off x="2667000" y="3162300"/>
            <a:ext cx="1238250" cy="9525"/>
          </a:xfrm>
          <a:prstGeom prst="line">
            <a:avLst/>
          </a:prstGeom>
          <a:noFill/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5" name="gateway-out-1">
            <a:extLst>
              <a:ext uri="{FF2B5EF4-FFF2-40B4-BE49-F238E27FC236}">
                <a16:creationId xmlns:a16="http://schemas.microsoft.com/office/drawing/2014/main" id="{F009A6FB-F3E6-4600-B950-A4D73E8F4EB1}"/>
              </a:ext>
            </a:extLst>
          </p:cNvPr>
          <p:cNvSpPr>
            <a:spLocks noGrp="1"/>
          </p:cNvSpPr>
          <p:nvPr/>
        </p:nvSpPr>
        <p:spPr>
          <a:xfrm>
            <a:off x="7143750" y="3162300"/>
            <a:ext cx="1543050" cy="9525"/>
          </a:xfrm>
          <a:prstGeom prst="line">
            <a:avLst/>
          </a:prstGeom>
          <a:noFill/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6" name="gateway-in-2">
            <a:extLst>
              <a:ext uri="{FF2B5EF4-FFF2-40B4-BE49-F238E27FC236}">
                <a16:creationId xmlns:a16="http://schemas.microsoft.com/office/drawing/2014/main" id="{7ECDE605-AFC2-4414-AA98-445BBA48B070}"/>
              </a:ext>
            </a:extLst>
          </p:cNvPr>
          <p:cNvSpPr>
            <a:spLocks noGrp="1"/>
          </p:cNvSpPr>
          <p:nvPr/>
        </p:nvSpPr>
        <p:spPr>
          <a:xfrm>
            <a:off x="2667000" y="3981450"/>
            <a:ext cx="1238250" cy="9525"/>
          </a:xfrm>
          <a:prstGeom prst="line">
            <a:avLst/>
          </a:prstGeom>
          <a:noFill/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7" name="gateway-out-2">
            <a:extLst>
              <a:ext uri="{FF2B5EF4-FFF2-40B4-BE49-F238E27FC236}">
                <a16:creationId xmlns:a16="http://schemas.microsoft.com/office/drawing/2014/main" id="{58B235FE-1F86-4BD8-B8F1-44CD76A273F8}"/>
              </a:ext>
            </a:extLst>
          </p:cNvPr>
          <p:cNvSpPr>
            <a:spLocks noGrp="1"/>
          </p:cNvSpPr>
          <p:nvPr/>
        </p:nvSpPr>
        <p:spPr>
          <a:xfrm>
            <a:off x="7143750" y="3981450"/>
            <a:ext cx="1543050" cy="9525"/>
          </a:xfrm>
          <a:prstGeom prst="line">
            <a:avLst/>
          </a:prstGeom>
          <a:noFill/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8" name="gateway-in-3">
            <a:extLst>
              <a:ext uri="{FF2B5EF4-FFF2-40B4-BE49-F238E27FC236}">
                <a16:creationId xmlns:a16="http://schemas.microsoft.com/office/drawing/2014/main" id="{1EE715A3-F680-4F8D-B1E8-1404FC210EDC}"/>
              </a:ext>
            </a:extLst>
          </p:cNvPr>
          <p:cNvSpPr>
            <a:spLocks noGrp="1"/>
          </p:cNvSpPr>
          <p:nvPr/>
        </p:nvSpPr>
        <p:spPr>
          <a:xfrm>
            <a:off x="2667000" y="4800600"/>
            <a:ext cx="1238250" cy="9525"/>
          </a:xfrm>
          <a:prstGeom prst="line">
            <a:avLst/>
          </a:prstGeom>
          <a:noFill/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9" name="gateway-out-3">
            <a:extLst>
              <a:ext uri="{FF2B5EF4-FFF2-40B4-BE49-F238E27FC236}">
                <a16:creationId xmlns:a16="http://schemas.microsoft.com/office/drawing/2014/main" id="{EC7EC9CC-7F11-40E3-B277-F8649A2088B8}"/>
              </a:ext>
            </a:extLst>
          </p:cNvPr>
          <p:cNvSpPr>
            <a:spLocks noGrp="1"/>
          </p:cNvSpPr>
          <p:nvPr/>
        </p:nvSpPr>
        <p:spPr>
          <a:xfrm>
            <a:off x="7143750" y="4800600"/>
            <a:ext cx="1543050" cy="9525"/>
          </a:xfrm>
          <a:prstGeom prst="line">
            <a:avLst/>
          </a:prstGeom>
          <a:noFill/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0" name="gateway-agent">
            <a:extLst>
              <a:ext uri="{FF2B5EF4-FFF2-40B4-BE49-F238E27FC236}">
                <a16:creationId xmlns:a16="http://schemas.microsoft.com/office/drawing/2014/main" id="{FCFD7D6E-AD27-420C-B607-C5E651CF7C49}"/>
              </a:ext>
            </a:extLst>
          </p:cNvPr>
          <p:cNvSpPr>
            <a:spLocks noGrp="1"/>
          </p:cNvSpPr>
          <p:nvPr/>
        </p:nvSpPr>
        <p:spPr>
          <a:xfrm>
            <a:off x="609600" y="2000250"/>
            <a:ext cx="2057400" cy="3105150"/>
          </a:xfrm>
          <a:prstGeom prst="rect">
            <a:avLst/>
          </a:prstGeom>
          <a:solidFill>
            <a:srgbClr val="081B2C"/>
          </a:solidFill>
          <a:ln w="9525">
            <a:solidFill>
              <a:srgbClr val="081B2C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B8907CEE-6935-4609-AFAF-676BFA7EC993}"/>
              </a:ext>
            </a:extLst>
          </p:cNvPr>
          <p:cNvSpPr>
            <a:spLocks noGrp="1"/>
          </p:cNvSpPr>
          <p:nvPr/>
        </p:nvSpPr>
        <p:spPr>
          <a:xfrm>
            <a:off x="838200" y="2343150"/>
            <a:ext cx="16002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rPr>
              <a:t>ISOLATED AGENTRUN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D56C1B1-31FA-4568-9B83-28CAA43CA9BF}"/>
              </a:ext>
            </a:extLst>
          </p:cNvPr>
          <p:cNvSpPr>
            <a:spLocks noGrp="1"/>
          </p:cNvSpPr>
          <p:nvPr/>
        </p:nvSpPr>
        <p:spPr>
          <a:xfrm>
            <a:off x="838200" y="3200400"/>
            <a:ext cx="160020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2000"/>
              </a:lnSpc>
              <a:buNone/>
              <a:defRPr sz="135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No raw secrets</a:t>
            </a:r>
          </a:p>
          <a:p>
            <a:pPr algn="ctr">
              <a:lnSpc>
                <a:spcPct val="102000"/>
              </a:lnSpc>
              <a:buNone/>
              <a:defRPr sz="135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No implicit egress</a:t>
            </a:r>
          </a:p>
          <a:p>
            <a:pPr algn="ctr">
              <a:lnSpc>
                <a:spcPct val="102000"/>
              </a:lnSpc>
              <a:buNone/>
              <a:defRPr sz="135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No direct service authority</a:t>
            </a:r>
          </a:p>
        </p:txBody>
      </p:sp>
      <p:sp>
        <p:nvSpPr>
          <p:cNvPr id="23" name="gateway-boundary">
            <a:extLst>
              <a:ext uri="{FF2B5EF4-FFF2-40B4-BE49-F238E27FC236}">
                <a16:creationId xmlns:a16="http://schemas.microsoft.com/office/drawing/2014/main" id="{5B9AABE7-9D59-4EA7-8847-6BC68E6E7600}"/>
              </a:ext>
            </a:extLst>
          </p:cNvPr>
          <p:cNvSpPr>
            <a:spLocks noGrp="1"/>
          </p:cNvSpPr>
          <p:nvPr/>
        </p:nvSpPr>
        <p:spPr>
          <a:xfrm>
            <a:off x="3028950" y="1885950"/>
            <a:ext cx="19050" cy="333375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40677180-95D2-46A7-81B8-ED7D56BF1A1D}"/>
              </a:ext>
            </a:extLst>
          </p:cNvPr>
          <p:cNvSpPr>
            <a:spLocks noGrp="1"/>
          </p:cNvSpPr>
          <p:nvPr/>
        </p:nvSpPr>
        <p:spPr>
          <a:xfrm>
            <a:off x="3143250" y="1885950"/>
            <a:ext cx="2095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rPr>
              <a:t>CONTROL BOUNDARY</a:t>
            </a:r>
          </a:p>
        </p:txBody>
      </p:sp>
      <p:sp>
        <p:nvSpPr>
          <p:cNvPr id="25" name="gateway-0">
            <a:extLst>
              <a:ext uri="{FF2B5EF4-FFF2-40B4-BE49-F238E27FC236}">
                <a16:creationId xmlns:a16="http://schemas.microsoft.com/office/drawing/2014/main" id="{6E7CAC80-3F4B-4240-836D-87CEDB5B5AC6}"/>
              </a:ext>
            </a:extLst>
          </p:cNvPr>
          <p:cNvSpPr>
            <a:spLocks noGrp="1"/>
          </p:cNvSpPr>
          <p:nvPr/>
        </p:nvSpPr>
        <p:spPr>
          <a:xfrm>
            <a:off x="3905250" y="2076450"/>
            <a:ext cx="3238500" cy="552450"/>
          </a:xfrm>
          <a:prstGeom prst="rect">
            <a:avLst/>
          </a:prstGeom>
          <a:solidFill>
            <a:srgbClr val="FFFFFF"/>
          </a:solidFill>
          <a:ln w="11430">
            <a:solidFill>
              <a:srgbClr val="14283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D81DCBCB-6116-4768-A533-21686B937F86}"/>
              </a:ext>
            </a:extLst>
          </p:cNvPr>
          <p:cNvSpPr>
            <a:spLocks noGrp="1"/>
          </p:cNvSpPr>
          <p:nvPr/>
        </p:nvSpPr>
        <p:spPr>
          <a:xfrm>
            <a:off x="3905250" y="2076450"/>
            <a:ext cx="76200" cy="55245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48682683-29E0-40A9-A610-4BBDCBD8B380}"/>
              </a:ext>
            </a:extLst>
          </p:cNvPr>
          <p:cNvSpPr>
            <a:spLocks noGrp="1"/>
          </p:cNvSpPr>
          <p:nvPr/>
        </p:nvSpPr>
        <p:spPr>
          <a:xfrm>
            <a:off x="4114800" y="2152650"/>
            <a:ext cx="2819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MODEL GATEWAY</a:t>
            </a: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66CA0D4-4DD2-4BFE-ADF6-B31C51F0C97A}"/>
              </a:ext>
            </a:extLst>
          </p:cNvPr>
          <p:cNvSpPr>
            <a:spLocks noGrp="1"/>
          </p:cNvSpPr>
          <p:nvPr/>
        </p:nvSpPr>
        <p:spPr>
          <a:xfrm>
            <a:off x="4114800" y="2371725"/>
            <a:ext cx="2819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63657"/>
          </a:bodyPr>
          <a:lstStyle/>
          <a:p>
            <a:pPr algn="ctr">
              <a:lnSpc>
                <a:spcPct val="90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provider registry · model pinning · residency · retention / no-training</a:t>
            </a: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25476755-6A70-48B3-9C07-8160B28B3D3E}"/>
              </a:ext>
            </a:extLst>
          </p:cNvPr>
          <p:cNvSpPr>
            <a:spLocks noGrp="1"/>
          </p:cNvSpPr>
          <p:nvPr/>
        </p:nvSpPr>
        <p:spPr>
          <a:xfrm>
            <a:off x="8686800" y="2133600"/>
            <a:ext cx="95250" cy="438150"/>
          </a:xfrm>
          <a:prstGeom prst="rect">
            <a:avLst/>
          </a:prstGeom>
          <a:solidFill>
            <a:srgbClr val="1428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CDDA373-3BBC-43C7-9EE3-4973FE586D1A}"/>
              </a:ext>
            </a:extLst>
          </p:cNvPr>
          <p:cNvSpPr>
            <a:spLocks noGrp="1"/>
          </p:cNvSpPr>
          <p:nvPr/>
        </p:nvSpPr>
        <p:spPr>
          <a:xfrm>
            <a:off x="8972550" y="2200275"/>
            <a:ext cx="23050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96659"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APPROVED MODEL ENDPOINTS</a:t>
            </a:r>
          </a:p>
        </p:txBody>
      </p:sp>
      <p:sp>
        <p:nvSpPr>
          <p:cNvPr id="31" name="gateway-1">
            <a:extLst>
              <a:ext uri="{FF2B5EF4-FFF2-40B4-BE49-F238E27FC236}">
                <a16:creationId xmlns:a16="http://schemas.microsoft.com/office/drawing/2014/main" id="{E2D49042-6752-4798-B8B5-05B3052F81FC}"/>
              </a:ext>
            </a:extLst>
          </p:cNvPr>
          <p:cNvSpPr>
            <a:spLocks noGrp="1"/>
          </p:cNvSpPr>
          <p:nvPr/>
        </p:nvSpPr>
        <p:spPr>
          <a:xfrm>
            <a:off x="3905250" y="2895600"/>
            <a:ext cx="3238500" cy="552450"/>
          </a:xfrm>
          <a:prstGeom prst="rect">
            <a:avLst/>
          </a:prstGeom>
          <a:solidFill>
            <a:srgbClr val="FFFFFF"/>
          </a:solidFill>
          <a:ln w="11430">
            <a:solidFill>
              <a:srgbClr val="14283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01818FF4-2C31-476C-A6E8-1F44996D8A0F}"/>
              </a:ext>
            </a:extLst>
          </p:cNvPr>
          <p:cNvSpPr>
            <a:spLocks noGrp="1"/>
          </p:cNvSpPr>
          <p:nvPr/>
        </p:nvSpPr>
        <p:spPr>
          <a:xfrm>
            <a:off x="3905250" y="2895600"/>
            <a:ext cx="76200" cy="55245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E2121B98-1036-4A3B-9E92-4B6ABBC3ADE0}"/>
              </a:ext>
            </a:extLst>
          </p:cNvPr>
          <p:cNvSpPr>
            <a:spLocks noGrp="1"/>
          </p:cNvSpPr>
          <p:nvPr/>
        </p:nvSpPr>
        <p:spPr>
          <a:xfrm>
            <a:off x="4114800" y="2971800"/>
            <a:ext cx="2819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TOOL / MCP GATEWAY</a:t>
            </a: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391E0754-5F58-47FA-888C-92F2D3AA52A3}"/>
              </a:ext>
            </a:extLst>
          </p:cNvPr>
          <p:cNvSpPr>
            <a:spLocks noGrp="1"/>
          </p:cNvSpPr>
          <p:nvPr/>
        </p:nvSpPr>
        <p:spPr>
          <a:xfrm>
            <a:off x="4114800" y="3190875"/>
            <a:ext cx="2819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72759"/>
          </a:bodyPr>
          <a:lstStyle/>
          <a:p>
            <a:pPr algn="ctr">
              <a:lnSpc>
                <a:spcPct val="90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registry · allowlist · schemas · rate limits · token audience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5FBE23F1-A177-497C-A794-19516249DD16}"/>
              </a:ext>
            </a:extLst>
          </p:cNvPr>
          <p:cNvSpPr>
            <a:spLocks noGrp="1"/>
          </p:cNvSpPr>
          <p:nvPr/>
        </p:nvSpPr>
        <p:spPr>
          <a:xfrm>
            <a:off x="8686800" y="2952750"/>
            <a:ext cx="95250" cy="438150"/>
          </a:xfrm>
          <a:prstGeom prst="rect">
            <a:avLst/>
          </a:prstGeom>
          <a:solidFill>
            <a:srgbClr val="1428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DAFA22CF-4F21-4F48-89D1-6007E95C3611}"/>
              </a:ext>
            </a:extLst>
          </p:cNvPr>
          <p:cNvSpPr>
            <a:spLocks noGrp="1"/>
          </p:cNvSpPr>
          <p:nvPr/>
        </p:nvSpPr>
        <p:spPr>
          <a:xfrm>
            <a:off x="8972550" y="3019425"/>
            <a:ext cx="23050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 fontScale="94334"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REGISTERED TOOLS / SERVICES</a:t>
            </a:r>
          </a:p>
        </p:txBody>
      </p:sp>
      <p:sp>
        <p:nvSpPr>
          <p:cNvPr id="37" name="gateway-2">
            <a:extLst>
              <a:ext uri="{FF2B5EF4-FFF2-40B4-BE49-F238E27FC236}">
                <a16:creationId xmlns:a16="http://schemas.microsoft.com/office/drawing/2014/main" id="{955233E5-B78E-4F27-B663-F7F1FA6AADEE}"/>
              </a:ext>
            </a:extLst>
          </p:cNvPr>
          <p:cNvSpPr>
            <a:spLocks noGrp="1"/>
          </p:cNvSpPr>
          <p:nvPr/>
        </p:nvSpPr>
        <p:spPr>
          <a:xfrm>
            <a:off x="3905250" y="3714750"/>
            <a:ext cx="3238500" cy="552450"/>
          </a:xfrm>
          <a:prstGeom prst="rect">
            <a:avLst/>
          </a:prstGeom>
          <a:solidFill>
            <a:srgbClr val="FFFFFF"/>
          </a:solidFill>
          <a:ln w="11430">
            <a:solidFill>
              <a:srgbClr val="14283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24D89B51-F539-42E4-BA87-D422606AD936}"/>
              </a:ext>
            </a:extLst>
          </p:cNvPr>
          <p:cNvSpPr>
            <a:spLocks noGrp="1"/>
          </p:cNvSpPr>
          <p:nvPr/>
        </p:nvSpPr>
        <p:spPr>
          <a:xfrm>
            <a:off x="3905250" y="3714750"/>
            <a:ext cx="76200" cy="55245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021329F9-028B-4635-8CB4-9409E1BCF88F}"/>
              </a:ext>
            </a:extLst>
          </p:cNvPr>
          <p:cNvSpPr>
            <a:spLocks noGrp="1"/>
          </p:cNvSpPr>
          <p:nvPr/>
        </p:nvSpPr>
        <p:spPr>
          <a:xfrm>
            <a:off x="4114800" y="3790950"/>
            <a:ext cx="2819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SECRETS BROKER</a:t>
            </a:r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662C6CF6-D631-4A99-9882-D74072F460E8}"/>
              </a:ext>
            </a:extLst>
          </p:cNvPr>
          <p:cNvSpPr>
            <a:spLocks noGrp="1"/>
          </p:cNvSpPr>
          <p:nvPr/>
        </p:nvSpPr>
        <p:spPr>
          <a:xfrm>
            <a:off x="4114800" y="4010025"/>
            <a:ext cx="2819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76641"/>
          </a:bodyPr>
          <a:lstStyle/>
          <a:p>
            <a:pPr algn="ctr">
              <a:lnSpc>
                <a:spcPct val="90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JIT credentials · audience/scope · rotation · revocation</a:t>
            </a:r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2597DF2D-85F6-4ADA-B4A3-94034D45EEB7}"/>
              </a:ext>
            </a:extLst>
          </p:cNvPr>
          <p:cNvSpPr>
            <a:spLocks noGrp="1"/>
          </p:cNvSpPr>
          <p:nvPr/>
        </p:nvSpPr>
        <p:spPr>
          <a:xfrm>
            <a:off x="8686800" y="3771900"/>
            <a:ext cx="95250" cy="438150"/>
          </a:xfrm>
          <a:prstGeom prst="rect">
            <a:avLst/>
          </a:prstGeom>
          <a:solidFill>
            <a:srgbClr val="1428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4CF91DE4-700F-4197-BB37-544C2B229068}"/>
              </a:ext>
            </a:extLst>
          </p:cNvPr>
          <p:cNvSpPr>
            <a:spLocks noGrp="1"/>
          </p:cNvSpPr>
          <p:nvPr/>
        </p:nvSpPr>
        <p:spPr>
          <a:xfrm>
            <a:off x="8972550" y="3838575"/>
            <a:ext cx="23050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STS2 / SERVICE ACCOUNTS</a:t>
            </a:r>
          </a:p>
        </p:txBody>
      </p:sp>
      <p:sp>
        <p:nvSpPr>
          <p:cNvPr id="43" name="gateway-3">
            <a:extLst>
              <a:ext uri="{FF2B5EF4-FFF2-40B4-BE49-F238E27FC236}">
                <a16:creationId xmlns:a16="http://schemas.microsoft.com/office/drawing/2014/main" id="{ED26ADE2-8283-45CD-8F51-AB17B5F474C3}"/>
              </a:ext>
            </a:extLst>
          </p:cNvPr>
          <p:cNvSpPr>
            <a:spLocks noGrp="1"/>
          </p:cNvSpPr>
          <p:nvPr/>
        </p:nvSpPr>
        <p:spPr>
          <a:xfrm>
            <a:off x="3905250" y="4533900"/>
            <a:ext cx="3238500" cy="552450"/>
          </a:xfrm>
          <a:prstGeom prst="rect">
            <a:avLst/>
          </a:prstGeom>
          <a:solidFill>
            <a:srgbClr val="FFFFFF"/>
          </a:solidFill>
          <a:ln w="11430">
            <a:solidFill>
              <a:srgbClr val="14283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C14B36B6-0124-4B02-80DC-3C1AEB5D8EEE}"/>
              </a:ext>
            </a:extLst>
          </p:cNvPr>
          <p:cNvSpPr>
            <a:spLocks noGrp="1"/>
          </p:cNvSpPr>
          <p:nvPr/>
        </p:nvSpPr>
        <p:spPr>
          <a:xfrm>
            <a:off x="3905250" y="4533900"/>
            <a:ext cx="76200" cy="55245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AABE865C-E3F5-4B63-83C2-E7B64E102AC5}"/>
              </a:ext>
            </a:extLst>
          </p:cNvPr>
          <p:cNvSpPr>
            <a:spLocks noGrp="1"/>
          </p:cNvSpPr>
          <p:nvPr/>
        </p:nvSpPr>
        <p:spPr>
          <a:xfrm>
            <a:off x="4114800" y="4610100"/>
            <a:ext cx="2819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DATA / CONTEXT BROKER</a:t>
            </a:r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5936C087-B1A9-4641-A757-AEB260C3ACE1}"/>
              </a:ext>
            </a:extLst>
          </p:cNvPr>
          <p:cNvSpPr>
            <a:spLocks noGrp="1"/>
          </p:cNvSpPr>
          <p:nvPr/>
        </p:nvSpPr>
        <p:spPr>
          <a:xfrm>
            <a:off x="4114800" y="4829175"/>
            <a:ext cx="2819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72653"/>
          </a:bodyPr>
          <a:lstStyle/>
          <a:p>
            <a:pPr algn="ctr">
              <a:lnSpc>
                <a:spcPct val="90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classification · minimisation · DLP · purpose · provenance</a:t>
            </a:r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305254FF-2C89-406B-A645-93AC01221100}"/>
              </a:ext>
            </a:extLst>
          </p:cNvPr>
          <p:cNvSpPr>
            <a:spLocks noGrp="1"/>
          </p:cNvSpPr>
          <p:nvPr/>
        </p:nvSpPr>
        <p:spPr>
          <a:xfrm>
            <a:off x="8686800" y="4591050"/>
            <a:ext cx="95250" cy="438150"/>
          </a:xfrm>
          <a:prstGeom prst="rect">
            <a:avLst/>
          </a:prstGeom>
          <a:solidFill>
            <a:srgbClr val="1428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170C372B-1349-40D9-8106-4333B209C2FB}"/>
              </a:ext>
            </a:extLst>
          </p:cNvPr>
          <p:cNvSpPr>
            <a:spLocks noGrp="1"/>
          </p:cNvSpPr>
          <p:nvPr/>
        </p:nvSpPr>
        <p:spPr>
          <a:xfrm>
            <a:off x="8972550" y="4657725"/>
            <a:ext cx="23050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APPROVED DATA SOURCES</a:t>
            </a:r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741E5FF-6881-4784-874E-B13E504CE616}"/>
              </a:ext>
            </a:extLst>
          </p:cNvPr>
          <p:cNvSpPr>
            <a:spLocks noGrp="1"/>
          </p:cNvSpPr>
          <p:nvPr/>
        </p:nvSpPr>
        <p:spPr>
          <a:xfrm>
            <a:off x="609600" y="5467350"/>
            <a:ext cx="10668000" cy="28575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3355EFE-05CF-44B3-B07E-13434803D277}"/>
              </a:ext>
            </a:extLst>
          </p:cNvPr>
          <p:cNvSpPr>
            <a:spLocks noGrp="1"/>
          </p:cNvSpPr>
          <p:nvPr/>
        </p:nvSpPr>
        <p:spPr>
          <a:xfrm>
            <a:off x="609600" y="5619750"/>
            <a:ext cx="2095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MCP / ADAPTER RULES</a:t>
            </a:r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A1A92A-02FB-4A15-ABDC-38814A1346BB}"/>
              </a:ext>
            </a:extLst>
          </p:cNvPr>
          <p:cNvSpPr>
            <a:spLocks noGrp="1"/>
          </p:cNvSpPr>
          <p:nvPr/>
        </p:nvSpPr>
        <p:spPr>
          <a:xfrm>
            <a:off x="2724150" y="56007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Remote: audience-bound JIT; no pass-through</a:t>
            </a:r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DB6AE215-B517-4486-8003-2A4B5209B841}"/>
              </a:ext>
            </a:extLst>
          </p:cNvPr>
          <p:cNvSpPr>
            <a:spLocks noGrp="1"/>
          </p:cNvSpPr>
          <p:nvPr/>
        </p:nvSpPr>
        <p:spPr>
          <a:xfrm>
            <a:off x="6915150" y="560070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STDIO: sandboxed with its own manifest</a:t>
            </a:r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CB128BE1-0E4F-4865-8468-AB79F59D626F}"/>
              </a:ext>
            </a:extLst>
          </p:cNvPr>
          <p:cNvSpPr>
            <a:spLocks noGrp="1"/>
          </p:cNvSpPr>
          <p:nvPr/>
        </p:nvSpPr>
        <p:spPr>
          <a:xfrm>
            <a:off x="2724150" y="5886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Validate all I/O; high-risk output is untrusted</a:t>
            </a:r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9771C78-2667-41D8-82E0-182254F3085E}"/>
              </a:ext>
            </a:extLst>
          </p:cNvPr>
          <p:cNvSpPr>
            <a:spLocks noGrp="1"/>
          </p:cNvSpPr>
          <p:nvPr/>
        </p:nvSpPr>
        <p:spPr>
          <a:xfrm>
            <a:off x="6915150" y="5886450"/>
            <a:ext cx="400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Unknown major version fails safe</a:t>
            </a:r>
          </a:p>
        </p:txBody>
      </p:sp>
    </p:spTree>
    <p:extLst>
      <p:ext uri="{BB962C8B-B14F-4D97-AF65-F5344CB8AC3E}">
        <p14:creationId xmlns:p14="http://schemas.microsoft.com/office/powerpoint/2010/main" val="1944089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chrome-rail-15">
            <a:extLst>
              <a:ext uri="{FF2B5EF4-FFF2-40B4-BE49-F238E27FC236}">
                <a16:creationId xmlns:a16="http://schemas.microsoft.com/office/drawing/2014/main" id="{69D06FE6-4F46-4000-B5B7-79C7A52CC76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hrome-section-15">
            <a:extLst>
              <a:ext uri="{FF2B5EF4-FFF2-40B4-BE49-F238E27FC236}">
                <a16:creationId xmlns:a16="http://schemas.microsoft.com/office/drawing/2014/main" id="{AE849AE7-F766-4D36-9EFC-23AAFBC4D632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09 / GATEWAYS &amp; INTEGRATION · DEEP DIVE</a:t>
            </a:r>
          </a:p>
        </p:txBody>
      </p:sp>
      <p:sp>
        <p:nvSpPr>
          <p:cNvPr id="3" name="chrome-title-15">
            <a:extLst>
              <a:ext uri="{FF2B5EF4-FFF2-40B4-BE49-F238E27FC236}">
                <a16:creationId xmlns:a16="http://schemas.microsoft.com/office/drawing/2014/main" id="{64A09A69-2FBF-4217-8531-A1EDCAD0BF2E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Gateway calls bind identity, resource and destination</a:t>
            </a:r>
          </a:p>
        </p:txBody>
      </p:sp>
      <p:sp>
        <p:nvSpPr>
          <p:cNvPr id="4" name="chrome-title-rule-15">
            <a:extLst>
              <a:ext uri="{FF2B5EF4-FFF2-40B4-BE49-F238E27FC236}">
                <a16:creationId xmlns:a16="http://schemas.microsoft.com/office/drawing/2014/main" id="{9D337B5D-172A-4DF6-AA0C-0882A82CDD6B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chrome-title-accent-15">
            <a:extLst>
              <a:ext uri="{FF2B5EF4-FFF2-40B4-BE49-F238E27FC236}">
                <a16:creationId xmlns:a16="http://schemas.microsoft.com/office/drawing/2014/main" id="{FE43730C-706A-4F4A-8738-C8A66EFD43BB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81915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hrome-subtitle-15">
            <a:extLst>
              <a:ext uri="{FF2B5EF4-FFF2-40B4-BE49-F238E27FC236}">
                <a16:creationId xmlns:a16="http://schemas.microsoft.com/office/drawing/2014/main" id="{55481CEA-F1AF-452D-8F2F-1620BC9106A8}"/>
              </a:ext>
            </a:extLst>
          </p:cNvPr>
          <p:cNvSpPr>
            <a:spLocks noGrp="1"/>
          </p:cNvSpPr>
          <p:nvPr/>
        </p:nvSpPr>
        <p:spPr>
          <a:xfrm>
            <a:off x="533400" y="1390650"/>
            <a:ext cx="10668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The agent supplies intent; the gateway supplies policy, credential and transport authority.</a:t>
            </a:r>
          </a:p>
        </p:txBody>
      </p:sp>
      <p:sp>
        <p:nvSpPr>
          <p:cNvPr id="7" name="chrome-footer-rule-15">
            <a:extLst>
              <a:ext uri="{FF2B5EF4-FFF2-40B4-BE49-F238E27FC236}">
                <a16:creationId xmlns:a16="http://schemas.microsoft.com/office/drawing/2014/main" id="{F6788F63-16FB-4244-9D59-BC7AEBFF20D8}"/>
              </a:ext>
            </a:extLst>
          </p:cNvPr>
          <p:cNvSpPr>
            <a:spLocks noGrp="1"/>
          </p:cNvSpPr>
          <p:nvPr/>
        </p:nvSpPr>
        <p:spPr>
          <a:xfrm>
            <a:off x="533400" y="64198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8" name="chrome-footer-label-15">
            <a:extLst>
              <a:ext uri="{FF2B5EF4-FFF2-40B4-BE49-F238E27FC236}">
                <a16:creationId xmlns:a16="http://schemas.microsoft.com/office/drawing/2014/main" id="{3BE42509-C274-4D55-A5EA-22F3BF916D8E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TECHNICAL ARCHITECTURE</a:t>
            </a:r>
          </a:p>
        </p:txBody>
      </p:sp>
      <p:sp>
        <p:nvSpPr>
          <p:cNvPr id="9" name="chrome-footer-contact-15">
            <a:extLst>
              <a:ext uri="{FF2B5EF4-FFF2-40B4-BE49-F238E27FC236}">
                <a16:creationId xmlns:a16="http://schemas.microsoft.com/office/drawing/2014/main" id="{70D6F43C-797B-4086-B2AA-4AB3E454E29B}"/>
              </a:ext>
            </a:extLst>
          </p:cNvPr>
          <p:cNvSpPr>
            <a:spLocks noGrp="1"/>
          </p:cNvSpPr>
          <p:nvPr/>
        </p:nvSpPr>
        <p:spPr>
          <a:xfrm>
            <a:off x="3619500" y="6505575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10" name="chrome-footer-page-15">
            <a:extLst>
              <a:ext uri="{FF2B5EF4-FFF2-40B4-BE49-F238E27FC236}">
                <a16:creationId xmlns:a16="http://schemas.microsoft.com/office/drawing/2014/main" id="{CE2E28D0-5D0B-4899-8C15-2ECA6B840C40}"/>
              </a:ext>
            </a:extLst>
          </p:cNvPr>
          <p:cNvSpPr>
            <a:spLocks noGrp="1"/>
          </p:cNvSpPr>
          <p:nvPr/>
        </p:nvSpPr>
        <p:spPr>
          <a:xfrm>
            <a:off x="11125200" y="649605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15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B3D0BEBE-4AD7-479D-9A75-4389FB432F18}"/>
              </a:ext>
            </a:extLst>
          </p:cNvPr>
          <p:cNvSpPr>
            <a:spLocks noGrp="1"/>
          </p:cNvSpPr>
          <p:nvPr/>
        </p:nvSpPr>
        <p:spPr>
          <a:xfrm>
            <a:off x="342900" y="1885950"/>
            <a:ext cx="1104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0000"/>
              </a:lnSpc>
              <a:buNone/>
              <a:defRPr sz="105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rPr>
              <a:t>AgentRun</a:t>
            </a:r>
          </a:p>
        </p:txBody>
      </p:sp>
      <p:sp>
        <p:nvSpPr>
          <p:cNvPr id="12" name="gateway-lifeline-0">
            <a:extLst>
              <a:ext uri="{FF2B5EF4-FFF2-40B4-BE49-F238E27FC236}">
                <a16:creationId xmlns:a16="http://schemas.microsoft.com/office/drawing/2014/main" id="{454BE86E-6184-4D63-B4FC-B00A4A4E6CFE}"/>
              </a:ext>
            </a:extLst>
          </p:cNvPr>
          <p:cNvSpPr>
            <a:spLocks noGrp="1"/>
          </p:cNvSpPr>
          <p:nvPr/>
        </p:nvSpPr>
        <p:spPr>
          <a:xfrm>
            <a:off x="895350" y="2324100"/>
            <a:ext cx="9525" cy="285750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AC213D81-9BC5-4CAA-A399-1D6EAF983894}"/>
              </a:ext>
            </a:extLst>
          </p:cNvPr>
          <p:cNvSpPr>
            <a:spLocks noGrp="1"/>
          </p:cNvSpPr>
          <p:nvPr/>
        </p:nvSpPr>
        <p:spPr>
          <a:xfrm>
            <a:off x="2209800" y="1885950"/>
            <a:ext cx="1104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0000"/>
              </a:lnSpc>
              <a:buNone/>
              <a:def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Tool / MCP</a:t>
            </a:r>
          </a:p>
          <a:p>
            <a:pPr algn="ctr">
              <a:lnSpc>
                <a:spcPct val="90000"/>
              </a:lnSpc>
              <a:buNone/>
              <a:def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Gateway</a:t>
            </a:r>
          </a:p>
        </p:txBody>
      </p:sp>
      <p:sp>
        <p:nvSpPr>
          <p:cNvPr id="14" name="gateway-lifeline-1">
            <a:extLst>
              <a:ext uri="{FF2B5EF4-FFF2-40B4-BE49-F238E27FC236}">
                <a16:creationId xmlns:a16="http://schemas.microsoft.com/office/drawing/2014/main" id="{D71C90B3-F1D1-491D-981B-9DDD870FC926}"/>
              </a:ext>
            </a:extLst>
          </p:cNvPr>
          <p:cNvSpPr>
            <a:spLocks noGrp="1"/>
          </p:cNvSpPr>
          <p:nvPr/>
        </p:nvSpPr>
        <p:spPr>
          <a:xfrm>
            <a:off x="2762250" y="2324100"/>
            <a:ext cx="9525" cy="2857500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EE6A1AF-E27D-4C47-9A3A-461E2A29DBA3}"/>
              </a:ext>
            </a:extLst>
          </p:cNvPr>
          <p:cNvSpPr>
            <a:spLocks noGrp="1"/>
          </p:cNvSpPr>
          <p:nvPr/>
        </p:nvSpPr>
        <p:spPr>
          <a:xfrm>
            <a:off x="4076700" y="1885950"/>
            <a:ext cx="1104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0000"/>
              </a:lnSpc>
              <a:buNone/>
              <a:def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PDP +</a:t>
            </a:r>
          </a:p>
          <a:p>
            <a:pPr algn="ctr">
              <a:lnSpc>
                <a:spcPct val="90000"/>
              </a:lnSpc>
              <a:buNone/>
              <a:def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Registry</a:t>
            </a:r>
          </a:p>
        </p:txBody>
      </p:sp>
      <p:sp>
        <p:nvSpPr>
          <p:cNvPr id="16" name="gateway-lifeline-2">
            <a:extLst>
              <a:ext uri="{FF2B5EF4-FFF2-40B4-BE49-F238E27FC236}">
                <a16:creationId xmlns:a16="http://schemas.microsoft.com/office/drawing/2014/main" id="{BB01BA77-0F50-432B-8A63-2131ADD93AF3}"/>
              </a:ext>
            </a:extLst>
          </p:cNvPr>
          <p:cNvSpPr>
            <a:spLocks noGrp="1"/>
          </p:cNvSpPr>
          <p:nvPr/>
        </p:nvSpPr>
        <p:spPr>
          <a:xfrm>
            <a:off x="4629150" y="2324100"/>
            <a:ext cx="9525" cy="2857500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79468876-90AE-4D8A-937A-1188F72DA080}"/>
              </a:ext>
            </a:extLst>
          </p:cNvPr>
          <p:cNvSpPr>
            <a:spLocks noGrp="1"/>
          </p:cNvSpPr>
          <p:nvPr/>
        </p:nvSpPr>
        <p:spPr>
          <a:xfrm>
            <a:off x="5943600" y="1885950"/>
            <a:ext cx="1104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0000"/>
              </a:lnSpc>
              <a:buNone/>
              <a:defRPr sz="105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Secrets</a:t>
            </a:r>
          </a:p>
          <a:p>
            <a:pPr algn="ctr">
              <a:lnSpc>
                <a:spcPct val="90000"/>
              </a:lnSpc>
              <a:buNone/>
              <a:defRPr sz="105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Broker</a:t>
            </a:r>
          </a:p>
        </p:txBody>
      </p:sp>
      <p:sp>
        <p:nvSpPr>
          <p:cNvPr id="18" name="gateway-lifeline-3">
            <a:extLst>
              <a:ext uri="{FF2B5EF4-FFF2-40B4-BE49-F238E27FC236}">
                <a16:creationId xmlns:a16="http://schemas.microsoft.com/office/drawing/2014/main" id="{47E8649C-6BC9-462A-B147-B5D67EE02B13}"/>
              </a:ext>
            </a:extLst>
          </p:cNvPr>
          <p:cNvSpPr>
            <a:spLocks noGrp="1"/>
          </p:cNvSpPr>
          <p:nvPr/>
        </p:nvSpPr>
        <p:spPr>
          <a:xfrm>
            <a:off x="6496050" y="2324100"/>
            <a:ext cx="9525" cy="2857500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30FD8274-6C76-4216-9452-36ADF321C85F}"/>
              </a:ext>
            </a:extLst>
          </p:cNvPr>
          <p:cNvSpPr>
            <a:spLocks noGrp="1"/>
          </p:cNvSpPr>
          <p:nvPr/>
        </p:nvSpPr>
        <p:spPr>
          <a:xfrm>
            <a:off x="7810500" y="1885950"/>
            <a:ext cx="1104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0000"/>
              </a:lnSpc>
              <a:buNone/>
              <a:def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Target</a:t>
            </a:r>
          </a:p>
          <a:p>
            <a:pPr algn="ctr">
              <a:lnSpc>
                <a:spcPct val="90000"/>
              </a:lnSpc>
              <a:buNone/>
              <a:def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Service</a:t>
            </a:r>
          </a:p>
        </p:txBody>
      </p:sp>
      <p:sp>
        <p:nvSpPr>
          <p:cNvPr id="20" name="gateway-lifeline-4">
            <a:extLst>
              <a:ext uri="{FF2B5EF4-FFF2-40B4-BE49-F238E27FC236}">
                <a16:creationId xmlns:a16="http://schemas.microsoft.com/office/drawing/2014/main" id="{A9F55F40-1ECB-436A-A0CF-EE15CECB269D}"/>
              </a:ext>
            </a:extLst>
          </p:cNvPr>
          <p:cNvSpPr>
            <a:spLocks noGrp="1"/>
          </p:cNvSpPr>
          <p:nvPr/>
        </p:nvSpPr>
        <p:spPr>
          <a:xfrm>
            <a:off x="8362950" y="2324100"/>
            <a:ext cx="9525" cy="2857500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D6F8D97F-64C3-4EB5-BF1C-3189A5C06657}"/>
              </a:ext>
            </a:extLst>
          </p:cNvPr>
          <p:cNvSpPr>
            <a:spLocks noGrp="1"/>
          </p:cNvSpPr>
          <p:nvPr/>
        </p:nvSpPr>
        <p:spPr>
          <a:xfrm>
            <a:off x="9677400" y="1885950"/>
            <a:ext cx="11049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0000"/>
              </a:lnSpc>
              <a:buNone/>
              <a:def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Evidence</a:t>
            </a:r>
          </a:p>
          <a:p>
            <a:pPr algn="ctr">
              <a:lnSpc>
                <a:spcPct val="90000"/>
              </a:lnSpc>
              <a:buNone/>
              <a:def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Ledger</a:t>
            </a:r>
          </a:p>
        </p:txBody>
      </p:sp>
      <p:sp>
        <p:nvSpPr>
          <p:cNvPr id="22" name="gateway-lifeline-5">
            <a:extLst>
              <a:ext uri="{FF2B5EF4-FFF2-40B4-BE49-F238E27FC236}">
                <a16:creationId xmlns:a16="http://schemas.microsoft.com/office/drawing/2014/main" id="{F7B0BC55-D12B-481E-B3A8-084A2069ECD9}"/>
              </a:ext>
            </a:extLst>
          </p:cNvPr>
          <p:cNvSpPr>
            <a:spLocks noGrp="1"/>
          </p:cNvSpPr>
          <p:nvPr/>
        </p:nvSpPr>
        <p:spPr>
          <a:xfrm>
            <a:off x="10229850" y="2324100"/>
            <a:ext cx="9525" cy="2857500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3" name="gateway-message-0">
            <a:extLst>
              <a:ext uri="{FF2B5EF4-FFF2-40B4-BE49-F238E27FC236}">
                <a16:creationId xmlns:a16="http://schemas.microsoft.com/office/drawing/2014/main" id="{0E43A854-2A5E-4125-B914-2735285C4C8D}"/>
              </a:ext>
            </a:extLst>
          </p:cNvPr>
          <p:cNvSpPr>
            <a:spLocks noGrp="1"/>
          </p:cNvSpPr>
          <p:nvPr/>
        </p:nvSpPr>
        <p:spPr>
          <a:xfrm>
            <a:off x="895350" y="2495550"/>
            <a:ext cx="1866900" cy="9525"/>
          </a:xfrm>
          <a:prstGeom prst="line">
            <a:avLst/>
          </a:prstGeom>
          <a:noFill/>
          <a:ln w="17145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4" name="gateway-message-port-0">
            <a:extLst>
              <a:ext uri="{FF2B5EF4-FFF2-40B4-BE49-F238E27FC236}">
                <a16:creationId xmlns:a16="http://schemas.microsoft.com/office/drawing/2014/main" id="{F0231AA8-110F-4B48-AF72-62A36086E202}"/>
              </a:ext>
            </a:extLst>
          </p:cNvPr>
          <p:cNvSpPr>
            <a:spLocks noGrp="1"/>
          </p:cNvSpPr>
          <p:nvPr/>
        </p:nvSpPr>
        <p:spPr>
          <a:xfrm>
            <a:off x="2714625" y="2447925"/>
            <a:ext cx="95250" cy="9525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094B4F2D-AB1D-4A86-9AAB-33E39F45FC96}"/>
              </a:ext>
            </a:extLst>
          </p:cNvPr>
          <p:cNvSpPr>
            <a:spLocks noGrp="1"/>
          </p:cNvSpPr>
          <p:nvPr/>
        </p:nvSpPr>
        <p:spPr>
          <a:xfrm>
            <a:off x="971550" y="2333625"/>
            <a:ext cx="26670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7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7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D69E3189-34DE-4496-9220-C38ADF768BA2}"/>
              </a:ext>
            </a:extLst>
          </p:cNvPr>
          <p:cNvSpPr>
            <a:spLocks noGrp="1"/>
          </p:cNvSpPr>
          <p:nvPr/>
        </p:nvSpPr>
        <p:spPr>
          <a:xfrm>
            <a:off x="1276350" y="2324100"/>
            <a:ext cx="13906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63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863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structured request</a:t>
            </a:r>
          </a:p>
        </p:txBody>
      </p:sp>
      <p:sp>
        <p:nvSpPr>
          <p:cNvPr id="27" name="gateway-message-1">
            <a:extLst>
              <a:ext uri="{FF2B5EF4-FFF2-40B4-BE49-F238E27FC236}">
                <a16:creationId xmlns:a16="http://schemas.microsoft.com/office/drawing/2014/main" id="{005DFA99-94BB-4F15-AFB4-AA423D9DC198}"/>
              </a:ext>
            </a:extLst>
          </p:cNvPr>
          <p:cNvSpPr>
            <a:spLocks noGrp="1"/>
          </p:cNvSpPr>
          <p:nvPr/>
        </p:nvSpPr>
        <p:spPr>
          <a:xfrm>
            <a:off x="2762250" y="2828925"/>
            <a:ext cx="1866900" cy="9525"/>
          </a:xfrm>
          <a:prstGeom prst="line">
            <a:avLst/>
          </a:prstGeom>
          <a:noFill/>
          <a:ln w="17145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8" name="gateway-message-port-1">
            <a:extLst>
              <a:ext uri="{FF2B5EF4-FFF2-40B4-BE49-F238E27FC236}">
                <a16:creationId xmlns:a16="http://schemas.microsoft.com/office/drawing/2014/main" id="{64FD640E-CC4E-45FF-96D6-DA82F0B5C19C}"/>
              </a:ext>
            </a:extLst>
          </p:cNvPr>
          <p:cNvSpPr>
            <a:spLocks noGrp="1"/>
          </p:cNvSpPr>
          <p:nvPr/>
        </p:nvSpPr>
        <p:spPr>
          <a:xfrm>
            <a:off x="4581525" y="2781300"/>
            <a:ext cx="95250" cy="9525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40FEEBC1-FC4C-4481-8344-E711E43BF04E}"/>
              </a:ext>
            </a:extLst>
          </p:cNvPr>
          <p:cNvSpPr>
            <a:spLocks noGrp="1"/>
          </p:cNvSpPr>
          <p:nvPr/>
        </p:nvSpPr>
        <p:spPr>
          <a:xfrm>
            <a:off x="2838450" y="2667000"/>
            <a:ext cx="26670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7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7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57F5ADFE-FC6B-4234-97C6-FD09F3F8B05C}"/>
              </a:ext>
            </a:extLst>
          </p:cNvPr>
          <p:cNvSpPr>
            <a:spLocks noGrp="1"/>
          </p:cNvSpPr>
          <p:nvPr/>
        </p:nvSpPr>
        <p:spPr>
          <a:xfrm>
            <a:off x="3143250" y="2657475"/>
            <a:ext cx="13906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63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863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schema · destination</a:t>
            </a:r>
          </a:p>
        </p:txBody>
      </p:sp>
      <p:sp>
        <p:nvSpPr>
          <p:cNvPr id="31" name="gateway-message-2">
            <a:extLst>
              <a:ext uri="{FF2B5EF4-FFF2-40B4-BE49-F238E27FC236}">
                <a16:creationId xmlns:a16="http://schemas.microsoft.com/office/drawing/2014/main" id="{F531AA8F-2900-4569-BBF4-7161B51B4CCF}"/>
              </a:ext>
            </a:extLst>
          </p:cNvPr>
          <p:cNvSpPr>
            <a:spLocks noGrp="1"/>
          </p:cNvSpPr>
          <p:nvPr/>
        </p:nvSpPr>
        <p:spPr>
          <a:xfrm flipH="1">
            <a:off x="2762250" y="3162300"/>
            <a:ext cx="1866900" cy="9525"/>
          </a:xfrm>
          <a:prstGeom prst="line">
            <a:avLst/>
          </a:prstGeom>
          <a:noFill/>
          <a:ln w="17145">
            <a:solidFill>
              <a:srgbClr val="B85C24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2" name="gateway-message-port-2">
            <a:extLst>
              <a:ext uri="{FF2B5EF4-FFF2-40B4-BE49-F238E27FC236}">
                <a16:creationId xmlns:a16="http://schemas.microsoft.com/office/drawing/2014/main" id="{49F9721D-70C8-40DE-BF3F-D0B91BEF8311}"/>
              </a:ext>
            </a:extLst>
          </p:cNvPr>
          <p:cNvSpPr>
            <a:spLocks noGrp="1"/>
          </p:cNvSpPr>
          <p:nvPr/>
        </p:nvSpPr>
        <p:spPr>
          <a:xfrm>
            <a:off x="2714625" y="3114675"/>
            <a:ext cx="95250" cy="95250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663C9256-F11D-4BC9-B8C3-D40BE6DEE204}"/>
              </a:ext>
            </a:extLst>
          </p:cNvPr>
          <p:cNvSpPr>
            <a:spLocks noGrp="1"/>
          </p:cNvSpPr>
          <p:nvPr/>
        </p:nvSpPr>
        <p:spPr>
          <a:xfrm>
            <a:off x="2838450" y="3000375"/>
            <a:ext cx="26670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75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75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80DB54E5-3CFD-4E2F-A20A-66FEAD165B19}"/>
              </a:ext>
            </a:extLst>
          </p:cNvPr>
          <p:cNvSpPr>
            <a:spLocks noGrp="1"/>
          </p:cNvSpPr>
          <p:nvPr/>
        </p:nvSpPr>
        <p:spPr>
          <a:xfrm>
            <a:off x="3143250" y="2990850"/>
            <a:ext cx="13906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63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863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decision + obligations</a:t>
            </a:r>
          </a:p>
        </p:txBody>
      </p:sp>
      <p:sp>
        <p:nvSpPr>
          <p:cNvPr id="35" name="gateway-message-3">
            <a:extLst>
              <a:ext uri="{FF2B5EF4-FFF2-40B4-BE49-F238E27FC236}">
                <a16:creationId xmlns:a16="http://schemas.microsoft.com/office/drawing/2014/main" id="{F5060FDC-5A3F-4F72-8D40-EA3B62461222}"/>
              </a:ext>
            </a:extLst>
          </p:cNvPr>
          <p:cNvSpPr>
            <a:spLocks noGrp="1"/>
          </p:cNvSpPr>
          <p:nvPr/>
        </p:nvSpPr>
        <p:spPr>
          <a:xfrm>
            <a:off x="2762250" y="3495675"/>
            <a:ext cx="3733800" cy="9525"/>
          </a:xfrm>
          <a:prstGeom prst="line">
            <a:avLst/>
          </a:prstGeom>
          <a:noFill/>
          <a:ln w="17145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6" name="gateway-message-port-3">
            <a:extLst>
              <a:ext uri="{FF2B5EF4-FFF2-40B4-BE49-F238E27FC236}">
                <a16:creationId xmlns:a16="http://schemas.microsoft.com/office/drawing/2014/main" id="{FEC12410-DBFA-4330-A1AB-5EC5370C2B0A}"/>
              </a:ext>
            </a:extLst>
          </p:cNvPr>
          <p:cNvSpPr>
            <a:spLocks noGrp="1"/>
          </p:cNvSpPr>
          <p:nvPr/>
        </p:nvSpPr>
        <p:spPr>
          <a:xfrm>
            <a:off x="6448425" y="3448050"/>
            <a:ext cx="95250" cy="9525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478B8A6E-4725-4F1C-B70C-48A1455143CA}"/>
              </a:ext>
            </a:extLst>
          </p:cNvPr>
          <p:cNvSpPr>
            <a:spLocks noGrp="1"/>
          </p:cNvSpPr>
          <p:nvPr/>
        </p:nvSpPr>
        <p:spPr>
          <a:xfrm>
            <a:off x="2838450" y="3333750"/>
            <a:ext cx="26670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7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7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586E0785-982B-4654-A15A-AF936ADFA740}"/>
              </a:ext>
            </a:extLst>
          </p:cNvPr>
          <p:cNvSpPr>
            <a:spLocks noGrp="1"/>
          </p:cNvSpPr>
          <p:nvPr/>
        </p:nvSpPr>
        <p:spPr>
          <a:xfrm>
            <a:off x="3143250" y="3324225"/>
            <a:ext cx="32575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63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863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request scoped token</a:t>
            </a:r>
          </a:p>
        </p:txBody>
      </p:sp>
      <p:sp>
        <p:nvSpPr>
          <p:cNvPr id="39" name="gateway-message-4">
            <a:extLst>
              <a:ext uri="{FF2B5EF4-FFF2-40B4-BE49-F238E27FC236}">
                <a16:creationId xmlns:a16="http://schemas.microsoft.com/office/drawing/2014/main" id="{381D1268-7DB9-44A6-A8CE-6AB88740D0E6}"/>
              </a:ext>
            </a:extLst>
          </p:cNvPr>
          <p:cNvSpPr>
            <a:spLocks noGrp="1"/>
          </p:cNvSpPr>
          <p:nvPr/>
        </p:nvSpPr>
        <p:spPr>
          <a:xfrm flipH="1">
            <a:off x="2762250" y="3829050"/>
            <a:ext cx="3733800" cy="9525"/>
          </a:xfrm>
          <a:prstGeom prst="line">
            <a:avLst/>
          </a:prstGeom>
          <a:noFill/>
          <a:ln w="17145">
            <a:solidFill>
              <a:srgbClr val="B85C24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0" name="gateway-message-port-4">
            <a:extLst>
              <a:ext uri="{FF2B5EF4-FFF2-40B4-BE49-F238E27FC236}">
                <a16:creationId xmlns:a16="http://schemas.microsoft.com/office/drawing/2014/main" id="{23CBFA25-17FF-4439-A33C-B5905F267BEC}"/>
              </a:ext>
            </a:extLst>
          </p:cNvPr>
          <p:cNvSpPr>
            <a:spLocks noGrp="1"/>
          </p:cNvSpPr>
          <p:nvPr/>
        </p:nvSpPr>
        <p:spPr>
          <a:xfrm>
            <a:off x="2714625" y="3781425"/>
            <a:ext cx="95250" cy="95250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F7885BBB-6D0A-4B71-9D2E-E93347032A81}"/>
              </a:ext>
            </a:extLst>
          </p:cNvPr>
          <p:cNvSpPr>
            <a:spLocks noGrp="1"/>
          </p:cNvSpPr>
          <p:nvPr/>
        </p:nvSpPr>
        <p:spPr>
          <a:xfrm>
            <a:off x="2838450" y="3667125"/>
            <a:ext cx="26670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75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75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D2BF0474-234A-4A6D-B651-5ECC2214F0CB}"/>
              </a:ext>
            </a:extLst>
          </p:cNvPr>
          <p:cNvSpPr>
            <a:spLocks noGrp="1"/>
          </p:cNvSpPr>
          <p:nvPr/>
        </p:nvSpPr>
        <p:spPr>
          <a:xfrm>
            <a:off x="3143250" y="3657600"/>
            <a:ext cx="32575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63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863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issue JIT token</a:t>
            </a:r>
          </a:p>
        </p:txBody>
      </p:sp>
      <p:sp>
        <p:nvSpPr>
          <p:cNvPr id="43" name="gateway-message-5">
            <a:extLst>
              <a:ext uri="{FF2B5EF4-FFF2-40B4-BE49-F238E27FC236}">
                <a16:creationId xmlns:a16="http://schemas.microsoft.com/office/drawing/2014/main" id="{11A28C02-0876-42C6-8BF4-E58D3893120C}"/>
              </a:ext>
            </a:extLst>
          </p:cNvPr>
          <p:cNvSpPr>
            <a:spLocks noGrp="1"/>
          </p:cNvSpPr>
          <p:nvPr/>
        </p:nvSpPr>
        <p:spPr>
          <a:xfrm>
            <a:off x="2762250" y="4162425"/>
            <a:ext cx="5600700" cy="9525"/>
          </a:xfrm>
          <a:prstGeom prst="line">
            <a:avLst/>
          </a:prstGeom>
          <a:noFill/>
          <a:ln w="17145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4" name="gateway-message-port-5">
            <a:extLst>
              <a:ext uri="{FF2B5EF4-FFF2-40B4-BE49-F238E27FC236}">
                <a16:creationId xmlns:a16="http://schemas.microsoft.com/office/drawing/2014/main" id="{31D2D8B7-50D2-4836-8717-2BC210056ED3}"/>
              </a:ext>
            </a:extLst>
          </p:cNvPr>
          <p:cNvSpPr>
            <a:spLocks noGrp="1"/>
          </p:cNvSpPr>
          <p:nvPr/>
        </p:nvSpPr>
        <p:spPr>
          <a:xfrm>
            <a:off x="8315325" y="4114800"/>
            <a:ext cx="95250" cy="9525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E94DA0DA-A3CA-4DB2-8A01-478C255663D2}"/>
              </a:ext>
            </a:extLst>
          </p:cNvPr>
          <p:cNvSpPr>
            <a:spLocks noGrp="1"/>
          </p:cNvSpPr>
          <p:nvPr/>
        </p:nvSpPr>
        <p:spPr>
          <a:xfrm>
            <a:off x="2838450" y="4000500"/>
            <a:ext cx="26670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7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7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ACF7B805-04E5-47A7-BAD0-DCAAB99C0DC1}"/>
              </a:ext>
            </a:extLst>
          </p:cNvPr>
          <p:cNvSpPr>
            <a:spLocks noGrp="1"/>
          </p:cNvSpPr>
          <p:nvPr/>
        </p:nvSpPr>
        <p:spPr>
          <a:xfrm>
            <a:off x="3143250" y="3990975"/>
            <a:ext cx="51244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63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863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invoke · rate · DLP</a:t>
            </a:r>
          </a:p>
        </p:txBody>
      </p:sp>
      <p:sp>
        <p:nvSpPr>
          <p:cNvPr id="47" name="gateway-message-6">
            <a:extLst>
              <a:ext uri="{FF2B5EF4-FFF2-40B4-BE49-F238E27FC236}">
                <a16:creationId xmlns:a16="http://schemas.microsoft.com/office/drawing/2014/main" id="{19FEC402-034F-43DF-BD9F-BB13BBFB4C7A}"/>
              </a:ext>
            </a:extLst>
          </p:cNvPr>
          <p:cNvSpPr>
            <a:spLocks noGrp="1"/>
          </p:cNvSpPr>
          <p:nvPr/>
        </p:nvSpPr>
        <p:spPr>
          <a:xfrm flipH="1">
            <a:off x="2762250" y="4495800"/>
            <a:ext cx="5600700" cy="9525"/>
          </a:xfrm>
          <a:prstGeom prst="line">
            <a:avLst/>
          </a:prstGeom>
          <a:noFill/>
          <a:ln w="17145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8" name="gateway-message-port-6">
            <a:extLst>
              <a:ext uri="{FF2B5EF4-FFF2-40B4-BE49-F238E27FC236}">
                <a16:creationId xmlns:a16="http://schemas.microsoft.com/office/drawing/2014/main" id="{804879F0-E289-4226-8BA1-4F3F10CA1464}"/>
              </a:ext>
            </a:extLst>
          </p:cNvPr>
          <p:cNvSpPr>
            <a:spLocks noGrp="1"/>
          </p:cNvSpPr>
          <p:nvPr/>
        </p:nvSpPr>
        <p:spPr>
          <a:xfrm>
            <a:off x="2714625" y="4448175"/>
            <a:ext cx="95250" cy="9525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0AA4BF34-59C4-4678-99B2-6E86015CB59B}"/>
              </a:ext>
            </a:extLst>
          </p:cNvPr>
          <p:cNvSpPr>
            <a:spLocks noGrp="1"/>
          </p:cNvSpPr>
          <p:nvPr/>
        </p:nvSpPr>
        <p:spPr>
          <a:xfrm>
            <a:off x="2838450" y="4333875"/>
            <a:ext cx="26670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7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7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07</a:t>
            </a:r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62F15089-B619-4801-8E14-9234947A44F9}"/>
              </a:ext>
            </a:extLst>
          </p:cNvPr>
          <p:cNvSpPr>
            <a:spLocks noGrp="1"/>
          </p:cNvSpPr>
          <p:nvPr/>
        </p:nvSpPr>
        <p:spPr>
          <a:xfrm>
            <a:off x="3143250" y="4324350"/>
            <a:ext cx="51244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63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863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validate untrusted output</a:t>
            </a:r>
          </a:p>
        </p:txBody>
      </p:sp>
      <p:sp>
        <p:nvSpPr>
          <p:cNvPr id="51" name="gateway-message-7">
            <a:extLst>
              <a:ext uri="{FF2B5EF4-FFF2-40B4-BE49-F238E27FC236}">
                <a16:creationId xmlns:a16="http://schemas.microsoft.com/office/drawing/2014/main" id="{F445086D-F3CD-4FD3-8425-791F2A7A6438}"/>
              </a:ext>
            </a:extLst>
          </p:cNvPr>
          <p:cNvSpPr>
            <a:spLocks noGrp="1"/>
          </p:cNvSpPr>
          <p:nvPr/>
        </p:nvSpPr>
        <p:spPr>
          <a:xfrm>
            <a:off x="2762250" y="4829175"/>
            <a:ext cx="7467600" cy="9525"/>
          </a:xfrm>
          <a:prstGeom prst="line">
            <a:avLst/>
          </a:prstGeom>
          <a:noFill/>
          <a:ln w="17145">
            <a:solidFill>
              <a:srgbClr val="14283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2" name="gateway-message-port-7">
            <a:extLst>
              <a:ext uri="{FF2B5EF4-FFF2-40B4-BE49-F238E27FC236}">
                <a16:creationId xmlns:a16="http://schemas.microsoft.com/office/drawing/2014/main" id="{5A0B629E-10C4-449D-A195-023D0F4E4672}"/>
              </a:ext>
            </a:extLst>
          </p:cNvPr>
          <p:cNvSpPr>
            <a:spLocks noGrp="1"/>
          </p:cNvSpPr>
          <p:nvPr/>
        </p:nvSpPr>
        <p:spPr>
          <a:xfrm>
            <a:off x="10182225" y="4781550"/>
            <a:ext cx="95250" cy="95250"/>
          </a:xfrm>
          <a:prstGeom prst="rect">
            <a:avLst/>
          </a:prstGeom>
          <a:solidFill>
            <a:srgbClr val="1428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3C11F021-B326-4A7D-BB93-F2BDA7344597}"/>
              </a:ext>
            </a:extLst>
          </p:cNvPr>
          <p:cNvSpPr>
            <a:spLocks noGrp="1"/>
          </p:cNvSpPr>
          <p:nvPr/>
        </p:nvSpPr>
        <p:spPr>
          <a:xfrm>
            <a:off x="2838450" y="4667250"/>
            <a:ext cx="266700" cy="133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7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7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08</a:t>
            </a:r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C3A48131-196D-44C1-9BA6-A5A36364F15C}"/>
              </a:ext>
            </a:extLst>
          </p:cNvPr>
          <p:cNvSpPr>
            <a:spLocks noGrp="1"/>
          </p:cNvSpPr>
          <p:nvPr/>
        </p:nvSpPr>
        <p:spPr>
          <a:xfrm>
            <a:off x="3143250" y="4657725"/>
            <a:ext cx="69913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63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863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record versions + result</a:t>
            </a:r>
          </a:p>
        </p:txBody>
      </p:sp>
      <p:sp>
        <p:nvSpPr>
          <p:cNvPr id="55" name="gateway-deny-rule">
            <a:extLst>
              <a:ext uri="{FF2B5EF4-FFF2-40B4-BE49-F238E27FC236}">
                <a16:creationId xmlns:a16="http://schemas.microsoft.com/office/drawing/2014/main" id="{B619C6FA-66EF-487C-BDA6-F95EA8090F3F}"/>
              </a:ext>
            </a:extLst>
          </p:cNvPr>
          <p:cNvSpPr>
            <a:spLocks noGrp="1"/>
          </p:cNvSpPr>
          <p:nvPr/>
        </p:nvSpPr>
        <p:spPr>
          <a:xfrm>
            <a:off x="609600" y="5353050"/>
            <a:ext cx="10668000" cy="28575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F712BAC1-F181-4B86-A7F3-B4020C13A909}"/>
              </a:ext>
            </a:extLst>
          </p:cNvPr>
          <p:cNvSpPr>
            <a:spLocks noGrp="1"/>
          </p:cNvSpPr>
          <p:nvPr/>
        </p:nvSpPr>
        <p:spPr>
          <a:xfrm>
            <a:off x="609600" y="5505450"/>
            <a:ext cx="1295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rPr>
              <a:t>HARD DENY</a:t>
            </a:r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0EA4CB45-9F84-4992-A76E-A6E7A9FB67BD}"/>
              </a:ext>
            </a:extLst>
          </p:cNvPr>
          <p:cNvSpPr>
            <a:spLocks noGrp="1"/>
          </p:cNvSpPr>
          <p:nvPr/>
        </p:nvSpPr>
        <p:spPr>
          <a:xfrm>
            <a:off x="1943100" y="5476875"/>
            <a:ext cx="9334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unknown tool or digest · schema mismatch · destination not allowlisted · token passthrough</a:t>
            </a:r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2071B4FD-A060-413B-A926-BE4959F157B0}"/>
              </a:ext>
            </a:extLst>
          </p:cNvPr>
          <p:cNvSpPr>
            <a:spLocks noGrp="1"/>
          </p:cNvSpPr>
          <p:nvPr/>
        </p:nvSpPr>
        <p:spPr>
          <a:xfrm>
            <a:off x="609600" y="5848350"/>
            <a:ext cx="10668000" cy="9525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85E040AF-4FB7-457B-B5AE-2BAB576F7018}"/>
              </a:ext>
            </a:extLst>
          </p:cNvPr>
          <p:cNvSpPr>
            <a:spLocks noGrp="1"/>
          </p:cNvSpPr>
          <p:nvPr/>
        </p:nvSpPr>
        <p:spPr>
          <a:xfrm>
            <a:off x="609600" y="5943600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0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REMOTE MCP · gateway-issued token; no passthrough</a:t>
            </a:r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56655CA-43AF-4AE3-B9C9-584324A7D1C3}"/>
              </a:ext>
            </a:extLst>
          </p:cNvPr>
          <p:cNvSpPr>
            <a:spLocks noGrp="1"/>
          </p:cNvSpPr>
          <p:nvPr/>
        </p:nvSpPr>
        <p:spPr>
          <a:xfrm>
            <a:off x="5657850" y="5943600"/>
            <a:ext cx="56197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STDIO MCP · sandboxed process with its own manifest, file scope and egress policy</a:t>
            </a:r>
          </a:p>
        </p:txBody>
      </p:sp>
    </p:spTree>
    <p:extLst>
      <p:ext uri="{BB962C8B-B14F-4D97-AF65-F5344CB8AC3E}">
        <p14:creationId xmlns:p14="http://schemas.microsoft.com/office/powerpoint/2010/main" val="667733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hrome-rail-16">
            <a:extLst>
              <a:ext uri="{FF2B5EF4-FFF2-40B4-BE49-F238E27FC236}">
                <a16:creationId xmlns:a16="http://schemas.microsoft.com/office/drawing/2014/main" id="{6B77739B-AFED-47D4-B580-0BF4292C5A1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hrome-section-16">
            <a:extLst>
              <a:ext uri="{FF2B5EF4-FFF2-40B4-BE49-F238E27FC236}">
                <a16:creationId xmlns:a16="http://schemas.microsoft.com/office/drawing/2014/main" id="{96B9D128-9FAD-44FC-ADD8-2FA9C2DBD2F2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10 / EVIDENCE &amp; ASSURANCE</a:t>
            </a:r>
          </a:p>
        </p:txBody>
      </p:sp>
      <p:sp>
        <p:nvSpPr>
          <p:cNvPr id="3" name="chrome-title-16">
            <a:extLst>
              <a:ext uri="{FF2B5EF4-FFF2-40B4-BE49-F238E27FC236}">
                <a16:creationId xmlns:a16="http://schemas.microsoft.com/office/drawing/2014/main" id="{2D3F5222-8EA8-4F69-B383-1140F7EBA41B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Evidence is bound to commit, build and release</a:t>
            </a:r>
          </a:p>
        </p:txBody>
      </p:sp>
      <p:sp>
        <p:nvSpPr>
          <p:cNvPr id="4" name="chrome-title-rule-16">
            <a:extLst>
              <a:ext uri="{FF2B5EF4-FFF2-40B4-BE49-F238E27FC236}">
                <a16:creationId xmlns:a16="http://schemas.microsoft.com/office/drawing/2014/main" id="{CB5EBCF3-A264-45F5-91F6-7C1310349D8A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chrome-title-accent-16">
            <a:extLst>
              <a:ext uri="{FF2B5EF4-FFF2-40B4-BE49-F238E27FC236}">
                <a16:creationId xmlns:a16="http://schemas.microsoft.com/office/drawing/2014/main" id="{2E27FB07-48B5-4A35-B04B-AFA45193664E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81915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hrome-subtitle-16">
            <a:extLst>
              <a:ext uri="{FF2B5EF4-FFF2-40B4-BE49-F238E27FC236}">
                <a16:creationId xmlns:a16="http://schemas.microsoft.com/office/drawing/2014/main" id="{EA72BF31-B020-4649-92D8-D624CC0E57B8}"/>
              </a:ext>
            </a:extLst>
          </p:cNvPr>
          <p:cNvSpPr>
            <a:spLocks noGrp="1"/>
          </p:cNvSpPr>
          <p:nvPr/>
        </p:nvSpPr>
        <p:spPr>
          <a:xfrm>
            <a:off x="533400" y="1390650"/>
            <a:ext cx="10668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The product is a reproducible evidence package — not a chat log.</a:t>
            </a:r>
          </a:p>
        </p:txBody>
      </p:sp>
      <p:sp>
        <p:nvSpPr>
          <p:cNvPr id="7" name="chrome-footer-rule-16">
            <a:extLst>
              <a:ext uri="{FF2B5EF4-FFF2-40B4-BE49-F238E27FC236}">
                <a16:creationId xmlns:a16="http://schemas.microsoft.com/office/drawing/2014/main" id="{775C2851-A2E6-4AB6-9C4B-8012A562266C}"/>
              </a:ext>
            </a:extLst>
          </p:cNvPr>
          <p:cNvSpPr>
            <a:spLocks noGrp="1"/>
          </p:cNvSpPr>
          <p:nvPr/>
        </p:nvSpPr>
        <p:spPr>
          <a:xfrm>
            <a:off x="533400" y="64198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8" name="chrome-footer-label-16">
            <a:extLst>
              <a:ext uri="{FF2B5EF4-FFF2-40B4-BE49-F238E27FC236}">
                <a16:creationId xmlns:a16="http://schemas.microsoft.com/office/drawing/2014/main" id="{062DE18B-8BA9-4CE0-B465-4F684244357B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TECHNICAL ARCHITECTURE</a:t>
            </a:r>
          </a:p>
        </p:txBody>
      </p:sp>
      <p:sp>
        <p:nvSpPr>
          <p:cNvPr id="9" name="chrome-footer-contact-16">
            <a:extLst>
              <a:ext uri="{FF2B5EF4-FFF2-40B4-BE49-F238E27FC236}">
                <a16:creationId xmlns:a16="http://schemas.microsoft.com/office/drawing/2014/main" id="{2AC414DA-B688-4A5A-B56C-BA302F09FB5E}"/>
              </a:ext>
            </a:extLst>
          </p:cNvPr>
          <p:cNvSpPr>
            <a:spLocks noGrp="1"/>
          </p:cNvSpPr>
          <p:nvPr/>
        </p:nvSpPr>
        <p:spPr>
          <a:xfrm>
            <a:off x="3619500" y="6505575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10" name="chrome-footer-page-16">
            <a:extLst>
              <a:ext uri="{FF2B5EF4-FFF2-40B4-BE49-F238E27FC236}">
                <a16:creationId xmlns:a16="http://schemas.microsoft.com/office/drawing/2014/main" id="{F86D139F-F2E3-4174-9BCA-B085BD482A4C}"/>
              </a:ext>
            </a:extLst>
          </p:cNvPr>
          <p:cNvSpPr>
            <a:spLocks noGrp="1"/>
          </p:cNvSpPr>
          <p:nvPr/>
        </p:nvSpPr>
        <p:spPr>
          <a:xfrm>
            <a:off x="11125200" y="649605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16</a:t>
            </a:r>
          </a:p>
        </p:txBody>
      </p:sp>
      <p:sp>
        <p:nvSpPr>
          <p:cNvPr id="11" name="sdlc-rail">
            <a:extLst>
              <a:ext uri="{FF2B5EF4-FFF2-40B4-BE49-F238E27FC236}">
                <a16:creationId xmlns:a16="http://schemas.microsoft.com/office/drawing/2014/main" id="{214946D3-E5A0-440B-8BC4-2722FBE0F0AE}"/>
              </a:ext>
            </a:extLst>
          </p:cNvPr>
          <p:cNvSpPr>
            <a:spLocks noGrp="1"/>
          </p:cNvSpPr>
          <p:nvPr/>
        </p:nvSpPr>
        <p:spPr>
          <a:xfrm>
            <a:off x="914400" y="2381250"/>
            <a:ext cx="10363200" cy="9525"/>
          </a:xfrm>
          <a:prstGeom prst="line">
            <a:avLst/>
          </a:prstGeom>
          <a:noFill/>
          <a:ln w="23813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B11AF446-5683-471E-9378-576140C3C158}"/>
              </a:ext>
            </a:extLst>
          </p:cNvPr>
          <p:cNvSpPr>
            <a:spLocks noGrp="1"/>
          </p:cNvSpPr>
          <p:nvPr/>
        </p:nvSpPr>
        <p:spPr>
          <a:xfrm>
            <a:off x="914400" y="2305050"/>
            <a:ext cx="152400" cy="1524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9291834F-C7EA-47F1-97BD-430251AA685A}"/>
              </a:ext>
            </a:extLst>
          </p:cNvPr>
          <p:cNvSpPr>
            <a:spLocks noGrp="1"/>
          </p:cNvSpPr>
          <p:nvPr/>
        </p:nvSpPr>
        <p:spPr>
          <a:xfrm>
            <a:off x="609600" y="1885950"/>
            <a:ext cx="704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1499FF4E-C7E6-42FB-896E-6853D5DC583F}"/>
              </a:ext>
            </a:extLst>
          </p:cNvPr>
          <p:cNvSpPr>
            <a:spLocks noGrp="1"/>
          </p:cNvSpPr>
          <p:nvPr/>
        </p:nvSpPr>
        <p:spPr>
          <a:xfrm>
            <a:off x="609600" y="2609850"/>
            <a:ext cx="1066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INTAKE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2A84F557-FC28-4148-AF13-5C8CC11D032A}"/>
              </a:ext>
            </a:extLst>
          </p:cNvPr>
          <p:cNvSpPr>
            <a:spLocks noGrp="1"/>
          </p:cNvSpPr>
          <p:nvPr/>
        </p:nvSpPr>
        <p:spPr>
          <a:xfrm>
            <a:off x="609600" y="2876550"/>
            <a:ext cx="1066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classify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5B737483-A1CE-43F2-A7BD-0A5B8F842887}"/>
              </a:ext>
            </a:extLst>
          </p:cNvPr>
          <p:cNvSpPr>
            <a:spLocks noGrp="1"/>
          </p:cNvSpPr>
          <p:nvPr/>
        </p:nvSpPr>
        <p:spPr>
          <a:xfrm>
            <a:off x="2476500" y="2305050"/>
            <a:ext cx="152400" cy="1524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0959635A-C7B6-4681-B4CC-6E19096C60C2}"/>
              </a:ext>
            </a:extLst>
          </p:cNvPr>
          <p:cNvSpPr>
            <a:spLocks noGrp="1"/>
          </p:cNvSpPr>
          <p:nvPr/>
        </p:nvSpPr>
        <p:spPr>
          <a:xfrm>
            <a:off x="2171700" y="1885950"/>
            <a:ext cx="704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8E3AA30D-B0FE-4CB9-85D3-B130F9EA9F4D}"/>
              </a:ext>
            </a:extLst>
          </p:cNvPr>
          <p:cNvSpPr>
            <a:spLocks noGrp="1"/>
          </p:cNvSpPr>
          <p:nvPr/>
        </p:nvSpPr>
        <p:spPr>
          <a:xfrm>
            <a:off x="2171700" y="2609850"/>
            <a:ext cx="1066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DESIGN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1172B690-935D-4E2B-8453-B7969CBCF73D}"/>
              </a:ext>
            </a:extLst>
          </p:cNvPr>
          <p:cNvSpPr>
            <a:spLocks noGrp="1"/>
          </p:cNvSpPr>
          <p:nvPr/>
        </p:nvSpPr>
        <p:spPr>
          <a:xfrm>
            <a:off x="2171700" y="2876550"/>
            <a:ext cx="1066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threat / privacy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B61CD39B-9C89-4DB5-A391-59A2A8446AB9}"/>
              </a:ext>
            </a:extLst>
          </p:cNvPr>
          <p:cNvSpPr>
            <a:spLocks noGrp="1"/>
          </p:cNvSpPr>
          <p:nvPr/>
        </p:nvSpPr>
        <p:spPr>
          <a:xfrm>
            <a:off x="4038600" y="2305050"/>
            <a:ext cx="152400" cy="1524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9BC69753-D950-4D20-9CEB-609716C08483}"/>
              </a:ext>
            </a:extLst>
          </p:cNvPr>
          <p:cNvSpPr>
            <a:spLocks noGrp="1"/>
          </p:cNvSpPr>
          <p:nvPr/>
        </p:nvSpPr>
        <p:spPr>
          <a:xfrm>
            <a:off x="3733800" y="1885950"/>
            <a:ext cx="704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32C0DBA5-CAB6-4931-8145-9332A925BD41}"/>
              </a:ext>
            </a:extLst>
          </p:cNvPr>
          <p:cNvSpPr>
            <a:spLocks noGrp="1"/>
          </p:cNvSpPr>
          <p:nvPr/>
        </p:nvSpPr>
        <p:spPr>
          <a:xfrm>
            <a:off x="3733800" y="2609850"/>
            <a:ext cx="1066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BUILD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AE5194A9-B76A-4061-83F4-D5F62597DB74}"/>
              </a:ext>
            </a:extLst>
          </p:cNvPr>
          <p:cNvSpPr>
            <a:spLocks noGrp="1"/>
          </p:cNvSpPr>
          <p:nvPr/>
        </p:nvSpPr>
        <p:spPr>
          <a:xfrm>
            <a:off x="3733800" y="2876550"/>
            <a:ext cx="1066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isolate / pin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99E7D0AA-F1C9-42A2-B900-A87D63D005EF}"/>
              </a:ext>
            </a:extLst>
          </p:cNvPr>
          <p:cNvSpPr>
            <a:spLocks noGrp="1"/>
          </p:cNvSpPr>
          <p:nvPr/>
        </p:nvSpPr>
        <p:spPr>
          <a:xfrm>
            <a:off x="5600700" y="2305050"/>
            <a:ext cx="152400" cy="1524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94BB49DE-CB10-45FF-9BC8-A8EBD59821F9}"/>
              </a:ext>
            </a:extLst>
          </p:cNvPr>
          <p:cNvSpPr>
            <a:spLocks noGrp="1"/>
          </p:cNvSpPr>
          <p:nvPr/>
        </p:nvSpPr>
        <p:spPr>
          <a:xfrm>
            <a:off x="5295900" y="1885950"/>
            <a:ext cx="704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A515465D-C8A6-4397-AAEE-B25100738A64}"/>
              </a:ext>
            </a:extLst>
          </p:cNvPr>
          <p:cNvSpPr>
            <a:spLocks noGrp="1"/>
          </p:cNvSpPr>
          <p:nvPr/>
        </p:nvSpPr>
        <p:spPr>
          <a:xfrm>
            <a:off x="5295900" y="2609850"/>
            <a:ext cx="1066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VERIFY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DF5BBDF2-C55B-4F8D-9482-0B561A4E3E94}"/>
              </a:ext>
            </a:extLst>
          </p:cNvPr>
          <p:cNvSpPr>
            <a:spLocks noGrp="1"/>
          </p:cNvSpPr>
          <p:nvPr/>
        </p:nvSpPr>
        <p:spPr>
          <a:xfrm>
            <a:off x="5295900" y="2876550"/>
            <a:ext cx="1066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test / scan</a:t>
            </a: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553E7887-8F36-4417-AC05-E5BD725766F8}"/>
              </a:ext>
            </a:extLst>
          </p:cNvPr>
          <p:cNvSpPr>
            <a:spLocks noGrp="1"/>
          </p:cNvSpPr>
          <p:nvPr/>
        </p:nvSpPr>
        <p:spPr>
          <a:xfrm>
            <a:off x="7162800" y="2305050"/>
            <a:ext cx="152400" cy="152400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C4E70AE1-BE83-4103-B7CF-5B6E54AABFEE}"/>
              </a:ext>
            </a:extLst>
          </p:cNvPr>
          <p:cNvSpPr>
            <a:spLocks noGrp="1"/>
          </p:cNvSpPr>
          <p:nvPr/>
        </p:nvSpPr>
        <p:spPr>
          <a:xfrm>
            <a:off x="6858000" y="1885950"/>
            <a:ext cx="704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2DC85342-5771-4608-9A7B-2345DF851427}"/>
              </a:ext>
            </a:extLst>
          </p:cNvPr>
          <p:cNvSpPr>
            <a:spLocks noGrp="1"/>
          </p:cNvSpPr>
          <p:nvPr/>
        </p:nvSpPr>
        <p:spPr>
          <a:xfrm>
            <a:off x="6858000" y="2609850"/>
            <a:ext cx="1066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RELEASE</a:t>
            </a: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67532942-6330-435A-AB9E-AFCC1463C92D}"/>
              </a:ext>
            </a:extLst>
          </p:cNvPr>
          <p:cNvSpPr>
            <a:spLocks noGrp="1"/>
          </p:cNvSpPr>
          <p:nvPr/>
        </p:nvSpPr>
        <p:spPr>
          <a:xfrm>
            <a:off x="6858000" y="2876550"/>
            <a:ext cx="1066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review / sign</a:t>
            </a: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AA72558-0D84-426C-A91C-3945CA923835}"/>
              </a:ext>
            </a:extLst>
          </p:cNvPr>
          <p:cNvSpPr>
            <a:spLocks noGrp="1"/>
          </p:cNvSpPr>
          <p:nvPr/>
        </p:nvSpPr>
        <p:spPr>
          <a:xfrm>
            <a:off x="8724900" y="2305050"/>
            <a:ext cx="152400" cy="1524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535B0C51-1CA0-4A73-B75E-B88B4398A3B7}"/>
              </a:ext>
            </a:extLst>
          </p:cNvPr>
          <p:cNvSpPr>
            <a:spLocks noGrp="1"/>
          </p:cNvSpPr>
          <p:nvPr/>
        </p:nvSpPr>
        <p:spPr>
          <a:xfrm>
            <a:off x="8420100" y="1885950"/>
            <a:ext cx="704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E021FEDF-4D23-41B6-AE6A-1B9CE369B9B3}"/>
              </a:ext>
            </a:extLst>
          </p:cNvPr>
          <p:cNvSpPr>
            <a:spLocks noGrp="1"/>
          </p:cNvSpPr>
          <p:nvPr/>
        </p:nvSpPr>
        <p:spPr>
          <a:xfrm>
            <a:off x="8420100" y="2609850"/>
            <a:ext cx="1066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OPERATE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C5C01B5E-B82A-4777-89C0-1BB1FF3C5C55}"/>
              </a:ext>
            </a:extLst>
          </p:cNvPr>
          <p:cNvSpPr>
            <a:spLocks noGrp="1"/>
          </p:cNvSpPr>
          <p:nvPr/>
        </p:nvSpPr>
        <p:spPr>
          <a:xfrm>
            <a:off x="8420100" y="2876550"/>
            <a:ext cx="1066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87634"/>
          </a:bodyPr>
          <a:lstStyle/>
          <a:p>
            <a:pPr algn="ctr">
              <a:lnSpc>
                <a:spcPct val="100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monitor / respond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DEE5041E-788E-4947-AC96-32774313F66D}"/>
              </a:ext>
            </a:extLst>
          </p:cNvPr>
          <p:cNvSpPr>
            <a:spLocks noGrp="1"/>
          </p:cNvSpPr>
          <p:nvPr/>
        </p:nvSpPr>
        <p:spPr>
          <a:xfrm>
            <a:off x="10287000" y="2305050"/>
            <a:ext cx="152400" cy="1524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645B5C6-5298-49AE-9F68-52BECCF77379}"/>
              </a:ext>
            </a:extLst>
          </p:cNvPr>
          <p:cNvSpPr>
            <a:spLocks noGrp="1"/>
          </p:cNvSpPr>
          <p:nvPr/>
        </p:nvSpPr>
        <p:spPr>
          <a:xfrm>
            <a:off x="9982200" y="1885950"/>
            <a:ext cx="7048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3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07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ACAC31A4-3F69-4DB2-BE41-8E98027D93C1}"/>
              </a:ext>
            </a:extLst>
          </p:cNvPr>
          <p:cNvSpPr>
            <a:spLocks noGrp="1"/>
          </p:cNvSpPr>
          <p:nvPr/>
        </p:nvSpPr>
        <p:spPr>
          <a:xfrm>
            <a:off x="9982200" y="2609850"/>
            <a:ext cx="1066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RETIRE</a:t>
            </a:r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1EBB8157-90AA-4A9B-939B-8664275F8490}"/>
              </a:ext>
            </a:extLst>
          </p:cNvPr>
          <p:cNvSpPr>
            <a:spLocks noGrp="1"/>
          </p:cNvSpPr>
          <p:nvPr/>
        </p:nvSpPr>
        <p:spPr>
          <a:xfrm>
            <a:off x="9982200" y="2876550"/>
            <a:ext cx="1066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100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delete / archive</a:t>
            </a:r>
          </a:p>
        </p:txBody>
      </p:sp>
      <p:sp>
        <p:nvSpPr>
          <p:cNvPr id="40" name="evidence-register">
            <a:extLst>
              <a:ext uri="{FF2B5EF4-FFF2-40B4-BE49-F238E27FC236}">
                <a16:creationId xmlns:a16="http://schemas.microsoft.com/office/drawing/2014/main" id="{98C4BA9F-8897-4782-BB38-3872AD74D631}"/>
              </a:ext>
            </a:extLst>
          </p:cNvPr>
          <p:cNvSpPr>
            <a:spLocks noGrp="1"/>
          </p:cNvSpPr>
          <p:nvPr/>
        </p:nvSpPr>
        <p:spPr>
          <a:xfrm>
            <a:off x="609600" y="3333750"/>
            <a:ext cx="10972800" cy="264795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1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1" name="evidence-label-rail">
            <a:extLst>
              <a:ext uri="{FF2B5EF4-FFF2-40B4-BE49-F238E27FC236}">
                <a16:creationId xmlns:a16="http://schemas.microsoft.com/office/drawing/2014/main" id="{E2B3277F-A425-44D1-9FC6-5D4FCBAD61EF}"/>
              </a:ext>
            </a:extLst>
          </p:cNvPr>
          <p:cNvSpPr>
            <a:spLocks noGrp="1"/>
          </p:cNvSpPr>
          <p:nvPr/>
        </p:nvSpPr>
        <p:spPr>
          <a:xfrm>
            <a:off x="609600" y="3333750"/>
            <a:ext cx="2152650" cy="264795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24660265-048D-4526-A4A7-892445E09D0F}"/>
              </a:ext>
            </a:extLst>
          </p:cNvPr>
          <p:cNvSpPr>
            <a:spLocks noGrp="1"/>
          </p:cNvSpPr>
          <p:nvPr/>
        </p:nvSpPr>
        <p:spPr>
          <a:xfrm>
            <a:off x="838200" y="3638550"/>
            <a:ext cx="16954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0000"/>
              </a:lnSpc>
              <a:buNone/>
              <a:defRPr sz="1950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950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EVIDENCE</a:t>
            </a:r>
          </a:p>
          <a:p>
            <a:pPr algn="ctr">
              <a:lnSpc>
                <a:spcPct val="90000"/>
              </a:lnSpc>
              <a:buNone/>
              <a:defRPr sz="1950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950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LEDGER</a:t>
            </a:r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B31AF25C-5B29-493D-B058-AA18C041CB14}"/>
              </a:ext>
            </a:extLst>
          </p:cNvPr>
          <p:cNvSpPr>
            <a:spLocks noGrp="1"/>
          </p:cNvSpPr>
          <p:nvPr/>
        </p:nvSpPr>
        <p:spPr>
          <a:xfrm>
            <a:off x="838200" y="4629150"/>
            <a:ext cx="169545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8000"/>
              </a:lnSpc>
              <a:buNone/>
              <a:defRPr sz="1200" b="0" i="0">
                <a:solidFill>
                  <a:srgbClr val="D7DFE5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D7DFE5"/>
                </a:solidFill>
                <a:latin typeface="Aptos Mono"/>
                <a:ea typeface="Aptos Mono"/>
                <a:cs typeface="Aptos Mono"/>
              </a:rPr>
              <a:t>metadata-first</a:t>
            </a:r>
          </a:p>
          <a:p>
            <a:pPr algn="ctr">
              <a:lnSpc>
                <a:spcPct val="98000"/>
              </a:lnSpc>
              <a:buNone/>
              <a:defRPr sz="1200" b="0" i="0">
                <a:solidFill>
                  <a:srgbClr val="D7DFE5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D7DFE5"/>
                </a:solidFill>
                <a:latin typeface="Aptos Mono"/>
                <a:ea typeface="Aptos Mono"/>
                <a:cs typeface="Aptos Mono"/>
              </a:rPr>
              <a:t>tamper-evident</a:t>
            </a:r>
          </a:p>
          <a:p>
            <a:pPr algn="ctr">
              <a:lnSpc>
                <a:spcPct val="98000"/>
              </a:lnSpc>
              <a:buNone/>
              <a:defRPr sz="1200" b="0" i="0">
                <a:solidFill>
                  <a:srgbClr val="D7DFE5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D7DFE5"/>
                </a:solidFill>
                <a:latin typeface="Aptos Mono"/>
                <a:ea typeface="Aptos Mono"/>
                <a:cs typeface="Aptos Mono"/>
              </a:rPr>
              <a:t>access-controlled</a:t>
            </a:r>
          </a:p>
          <a:p>
            <a:pPr algn="ctr">
              <a:lnSpc>
                <a:spcPct val="98000"/>
              </a:lnSpc>
              <a:buNone/>
              <a:defRPr sz="1200" b="0" i="0">
                <a:solidFill>
                  <a:srgbClr val="D7DFE5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D7DFE5"/>
                </a:solidFill>
                <a:latin typeface="Aptos Mono"/>
                <a:ea typeface="Aptos Mono"/>
                <a:cs typeface="Aptos Mono"/>
              </a:rPr>
              <a:t>retention-aware</a:t>
            </a:r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A5486295-2DA0-4EA7-8361-1DAB5491EDA2}"/>
              </a:ext>
            </a:extLst>
          </p:cNvPr>
          <p:cNvSpPr>
            <a:spLocks noGrp="1"/>
          </p:cNvSpPr>
          <p:nvPr/>
        </p:nvSpPr>
        <p:spPr>
          <a:xfrm>
            <a:off x="3067050" y="3562350"/>
            <a:ext cx="1809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IDENTITY &amp; INTENT</a:t>
            </a:r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E1D11E2D-5343-4036-B60C-9AA37FF7F9F0}"/>
              </a:ext>
            </a:extLst>
          </p:cNvPr>
          <p:cNvSpPr>
            <a:spLocks noGrp="1"/>
          </p:cNvSpPr>
          <p:nvPr/>
        </p:nvSpPr>
        <p:spPr>
          <a:xfrm>
            <a:off x="4972050" y="3543300"/>
            <a:ext cx="619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6000"/>
              </a:lnSpc>
              <a:buNone/>
              <a:defRPr sz="1275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signed manifest · subject/workload · purpose · approvals · timestamps</a:t>
            </a:r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9E9FB644-7424-4410-86A6-999BD0B504D4}"/>
              </a:ext>
            </a:extLst>
          </p:cNvPr>
          <p:cNvSpPr>
            <a:spLocks noGrp="1"/>
          </p:cNvSpPr>
          <p:nvPr/>
        </p:nvSpPr>
        <p:spPr>
          <a:xfrm>
            <a:off x="3067050" y="4000500"/>
            <a:ext cx="809625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CE71A4B2-2A46-4E89-9619-35B40FD799EB}"/>
              </a:ext>
            </a:extLst>
          </p:cNvPr>
          <p:cNvSpPr>
            <a:spLocks noGrp="1"/>
          </p:cNvSpPr>
          <p:nvPr/>
        </p:nvSpPr>
        <p:spPr>
          <a:xfrm>
            <a:off x="3067050" y="4133850"/>
            <a:ext cx="1809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INTEGRITY</a:t>
            </a:r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841E5AE3-DAA0-4786-89C9-C0BEA6E2DA7E}"/>
              </a:ext>
            </a:extLst>
          </p:cNvPr>
          <p:cNvSpPr>
            <a:spLocks noGrp="1"/>
          </p:cNvSpPr>
          <p:nvPr/>
        </p:nvSpPr>
        <p:spPr>
          <a:xfrm>
            <a:off x="4972050" y="4114800"/>
            <a:ext cx="619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6000"/>
              </a:lnSpc>
              <a:buNone/>
              <a:defRPr sz="1275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workspace/input/output digests · policy bundle digests · model/tool/adapter versions</a:t>
            </a:r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8E92D097-E140-41A0-ADF8-AFC53FBB45C5}"/>
              </a:ext>
            </a:extLst>
          </p:cNvPr>
          <p:cNvSpPr>
            <a:spLocks noGrp="1"/>
          </p:cNvSpPr>
          <p:nvPr/>
        </p:nvSpPr>
        <p:spPr>
          <a:xfrm>
            <a:off x="3067050" y="4572000"/>
            <a:ext cx="809625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486F8467-59C6-40A7-902A-A68983604C60}"/>
              </a:ext>
            </a:extLst>
          </p:cNvPr>
          <p:cNvSpPr>
            <a:spLocks noGrp="1"/>
          </p:cNvSpPr>
          <p:nvPr/>
        </p:nvSpPr>
        <p:spPr>
          <a:xfrm>
            <a:off x="3067050" y="4705350"/>
            <a:ext cx="1809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ASSURANCE</a:t>
            </a:r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0C408299-EA98-4E9B-A683-A5C33845C150}"/>
              </a:ext>
            </a:extLst>
          </p:cNvPr>
          <p:cNvSpPr>
            <a:spLocks noGrp="1"/>
          </p:cNvSpPr>
          <p:nvPr/>
        </p:nvSpPr>
        <p:spPr>
          <a:xfrm>
            <a:off x="4972050" y="4686300"/>
            <a:ext cx="619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6000"/>
              </a:lnSpc>
              <a:buNone/>
              <a:defRPr sz="1275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tests · scans · evals · SBOM · provenance · rejected actions + redactions</a:t>
            </a:r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F3497A81-AFCB-4008-AF10-B7338F549A00}"/>
              </a:ext>
            </a:extLst>
          </p:cNvPr>
          <p:cNvSpPr>
            <a:spLocks noGrp="1"/>
          </p:cNvSpPr>
          <p:nvPr/>
        </p:nvSpPr>
        <p:spPr>
          <a:xfrm>
            <a:off x="3067050" y="5143500"/>
            <a:ext cx="809625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868676B8-6B1A-4F3B-8240-39C277595718}"/>
              </a:ext>
            </a:extLst>
          </p:cNvPr>
          <p:cNvSpPr>
            <a:spLocks noGrp="1"/>
          </p:cNvSpPr>
          <p:nvPr/>
        </p:nvSpPr>
        <p:spPr>
          <a:xfrm>
            <a:off x="3067050" y="5276850"/>
            <a:ext cx="1809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HUMAN CONTROL</a:t>
            </a:r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C9C5DAE8-A472-4B09-972C-E22A419FE01C}"/>
              </a:ext>
            </a:extLst>
          </p:cNvPr>
          <p:cNvSpPr>
            <a:spLocks noGrp="1"/>
          </p:cNvSpPr>
          <p:nvPr/>
        </p:nvSpPr>
        <p:spPr>
          <a:xfrm>
            <a:off x="4972050" y="5257800"/>
            <a:ext cx="619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6000"/>
              </a:lnSpc>
              <a:buNone/>
              <a:defRPr sz="1275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review · time-limited exceptions · release/change reference · retention decision</a:t>
            </a:r>
          </a:p>
        </p:txBody>
      </p:sp>
    </p:spTree>
    <p:extLst>
      <p:ext uri="{BB962C8B-B14F-4D97-AF65-F5344CB8AC3E}">
        <p14:creationId xmlns:p14="http://schemas.microsoft.com/office/powerpoint/2010/main" val="363456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hrome-rail-17">
            <a:extLst>
              <a:ext uri="{FF2B5EF4-FFF2-40B4-BE49-F238E27FC236}">
                <a16:creationId xmlns:a16="http://schemas.microsoft.com/office/drawing/2014/main" id="{219CB404-AC07-4154-9704-B81FED92BAF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hrome-section-17">
            <a:extLst>
              <a:ext uri="{FF2B5EF4-FFF2-40B4-BE49-F238E27FC236}">
                <a16:creationId xmlns:a16="http://schemas.microsoft.com/office/drawing/2014/main" id="{B5E11AA7-EAA3-4365-91AC-30C5890CFD93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10 / EVIDENCE &amp; ASSURANCE · DEEP DIVE</a:t>
            </a:r>
          </a:p>
        </p:txBody>
      </p:sp>
      <p:sp>
        <p:nvSpPr>
          <p:cNvPr id="3" name="chrome-title-17">
            <a:extLst>
              <a:ext uri="{FF2B5EF4-FFF2-40B4-BE49-F238E27FC236}">
                <a16:creationId xmlns:a16="http://schemas.microsoft.com/office/drawing/2014/main" id="{CCC29316-7545-4B1B-B787-C07624C1E88E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Evidence reconstructs every material decision</a:t>
            </a:r>
          </a:p>
        </p:txBody>
      </p:sp>
      <p:sp>
        <p:nvSpPr>
          <p:cNvPr id="4" name="chrome-title-rule-17">
            <a:extLst>
              <a:ext uri="{FF2B5EF4-FFF2-40B4-BE49-F238E27FC236}">
                <a16:creationId xmlns:a16="http://schemas.microsoft.com/office/drawing/2014/main" id="{66AC51E8-11E1-4842-8D40-B62FCDCF11A1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chrome-title-accent-17">
            <a:extLst>
              <a:ext uri="{FF2B5EF4-FFF2-40B4-BE49-F238E27FC236}">
                <a16:creationId xmlns:a16="http://schemas.microsoft.com/office/drawing/2014/main" id="{DA216DA8-10F8-487F-877E-C33C48D02AC3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81915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hrome-subtitle-17">
            <a:extLst>
              <a:ext uri="{FF2B5EF4-FFF2-40B4-BE49-F238E27FC236}">
                <a16:creationId xmlns:a16="http://schemas.microsoft.com/office/drawing/2014/main" id="{DA882854-EF79-4AD6-8279-0EE7ABB6A89F}"/>
              </a:ext>
            </a:extLst>
          </p:cNvPr>
          <p:cNvSpPr>
            <a:spLocks noGrp="1"/>
          </p:cNvSpPr>
          <p:nvPr/>
        </p:nvSpPr>
        <p:spPr>
          <a:xfrm>
            <a:off x="533400" y="1390650"/>
            <a:ext cx="10668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Metadata-first links identity, integrity, policy and assurance without retaining raw prompts by default.</a:t>
            </a:r>
          </a:p>
        </p:txBody>
      </p:sp>
      <p:sp>
        <p:nvSpPr>
          <p:cNvPr id="7" name="chrome-footer-rule-17">
            <a:extLst>
              <a:ext uri="{FF2B5EF4-FFF2-40B4-BE49-F238E27FC236}">
                <a16:creationId xmlns:a16="http://schemas.microsoft.com/office/drawing/2014/main" id="{2462CD12-CF42-4CF1-9DFD-E50D7B8DBBB9}"/>
              </a:ext>
            </a:extLst>
          </p:cNvPr>
          <p:cNvSpPr>
            <a:spLocks noGrp="1"/>
          </p:cNvSpPr>
          <p:nvPr/>
        </p:nvSpPr>
        <p:spPr>
          <a:xfrm>
            <a:off x="533400" y="64198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8" name="chrome-footer-label-17">
            <a:extLst>
              <a:ext uri="{FF2B5EF4-FFF2-40B4-BE49-F238E27FC236}">
                <a16:creationId xmlns:a16="http://schemas.microsoft.com/office/drawing/2014/main" id="{AEFDE9D3-FCAC-4042-9CD0-240345B6CBBB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TECHNICAL ARCHITECTURE</a:t>
            </a:r>
          </a:p>
        </p:txBody>
      </p:sp>
      <p:sp>
        <p:nvSpPr>
          <p:cNvPr id="9" name="chrome-footer-contact-17">
            <a:extLst>
              <a:ext uri="{FF2B5EF4-FFF2-40B4-BE49-F238E27FC236}">
                <a16:creationId xmlns:a16="http://schemas.microsoft.com/office/drawing/2014/main" id="{76192456-646D-49A9-B6F3-A0D232DADC01}"/>
              </a:ext>
            </a:extLst>
          </p:cNvPr>
          <p:cNvSpPr>
            <a:spLocks noGrp="1"/>
          </p:cNvSpPr>
          <p:nvPr/>
        </p:nvSpPr>
        <p:spPr>
          <a:xfrm>
            <a:off x="3619500" y="6505575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10" name="chrome-footer-page-17">
            <a:extLst>
              <a:ext uri="{FF2B5EF4-FFF2-40B4-BE49-F238E27FC236}">
                <a16:creationId xmlns:a16="http://schemas.microsoft.com/office/drawing/2014/main" id="{F73CB201-B2C7-4210-810B-24BAACA52EE0}"/>
              </a:ext>
            </a:extLst>
          </p:cNvPr>
          <p:cNvSpPr>
            <a:spLocks noGrp="1"/>
          </p:cNvSpPr>
          <p:nvPr/>
        </p:nvSpPr>
        <p:spPr>
          <a:xfrm>
            <a:off x="11125200" y="649605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17</a:t>
            </a:r>
          </a:p>
        </p:txBody>
      </p:sp>
      <p:sp>
        <p:nvSpPr>
          <p:cNvPr id="11" name="evidence-envelope">
            <a:extLst>
              <a:ext uri="{FF2B5EF4-FFF2-40B4-BE49-F238E27FC236}">
                <a16:creationId xmlns:a16="http://schemas.microsoft.com/office/drawing/2014/main" id="{826B16BA-A228-480A-97BC-95EC16F9A1AE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10972800" cy="3200400"/>
          </a:xfrm>
          <a:prstGeom prst="rect">
            <a:avLst/>
          </a:prstGeom>
          <a:solidFill>
            <a:srgbClr val="081B2C"/>
          </a:solidFill>
          <a:ln w="9525">
            <a:solidFill>
              <a:srgbClr val="081B2C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2" name="evidence-envelope-label">
            <a:extLst>
              <a:ext uri="{FF2B5EF4-FFF2-40B4-BE49-F238E27FC236}">
                <a16:creationId xmlns:a16="http://schemas.microsoft.com/office/drawing/2014/main" id="{6770D100-8940-4E86-BEB2-DBC4FE69F98A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2076450" cy="3200400"/>
          </a:xfrm>
          <a:prstGeom prst="rect">
            <a:avLst/>
          </a:prstGeom>
          <a:solidFill>
            <a:srgbClr val="10283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F702A2E3-5523-4609-9D84-CAC52E927666}"/>
              </a:ext>
            </a:extLst>
          </p:cNvPr>
          <p:cNvSpPr>
            <a:spLocks noGrp="1"/>
          </p:cNvSpPr>
          <p:nvPr/>
        </p:nvSpPr>
        <p:spPr>
          <a:xfrm>
            <a:off x="838200" y="2152650"/>
            <a:ext cx="1619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rPr>
              <a:t>MINIMUM LOGICAL SCHEMA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F752859A-4147-4A89-8E05-3405D766319B}"/>
              </a:ext>
            </a:extLst>
          </p:cNvPr>
          <p:cNvSpPr>
            <a:spLocks noGrp="1"/>
          </p:cNvSpPr>
          <p:nvPr/>
        </p:nvSpPr>
        <p:spPr>
          <a:xfrm>
            <a:off x="838200" y="2800350"/>
            <a:ext cx="16192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0000"/>
              </a:lnSpc>
              <a:buNone/>
              <a:defRPr sz="18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8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EVIDENCE</a:t>
            </a:r>
          </a:p>
          <a:p>
            <a:pPr algn="ctr">
              <a:lnSpc>
                <a:spcPct val="90000"/>
              </a:lnSpc>
              <a:buNone/>
              <a:defRPr sz="18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8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ENVELOPE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434CCFAF-51AD-449A-82C1-B4E797DDBF94}"/>
              </a:ext>
            </a:extLst>
          </p:cNvPr>
          <p:cNvSpPr>
            <a:spLocks noGrp="1"/>
          </p:cNvSpPr>
          <p:nvPr/>
        </p:nvSpPr>
        <p:spPr>
          <a:xfrm>
            <a:off x="1066800" y="3733800"/>
            <a:ext cx="1162050" cy="38100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9788539-AB03-4252-AD0C-9F43C92F6FC9}"/>
              </a:ext>
            </a:extLst>
          </p:cNvPr>
          <p:cNvSpPr>
            <a:spLocks noGrp="1"/>
          </p:cNvSpPr>
          <p:nvPr/>
        </p:nvSpPr>
        <p:spPr>
          <a:xfrm>
            <a:off x="838200" y="4000500"/>
            <a:ext cx="16192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6000"/>
              </a:lnSpc>
              <a:buNone/>
              <a:defRPr sz="1050" b="0" i="0">
                <a:solidFill>
                  <a:srgbClr val="D7DFE5"/>
                </a:solidFill>
                <a:latin typeface="Aptos Mono"/>
                <a:ea typeface="Aptos Mono"/>
                <a:cs typeface="Aptos Mono"/>
              </a:defRPr>
            </a:pPr>
            <a:r>
              <a:rPr sz="1050" b="0" i="0">
                <a:solidFill>
                  <a:srgbClr val="D7DFE5"/>
                </a:solidFill>
                <a:latin typeface="Aptos Mono"/>
                <a:ea typeface="Aptos Mono"/>
                <a:cs typeface="Aptos Mono"/>
              </a:rPr>
              <a:t>metadata-first</a:t>
            </a:r>
          </a:p>
          <a:p>
            <a:pPr algn="ctr">
              <a:lnSpc>
                <a:spcPct val="96000"/>
              </a:lnSpc>
              <a:buNone/>
              <a:defRPr sz="1050" b="0" i="0">
                <a:solidFill>
                  <a:srgbClr val="D7DFE5"/>
                </a:solidFill>
                <a:latin typeface="Aptos Mono"/>
                <a:ea typeface="Aptos Mono"/>
                <a:cs typeface="Aptos Mono"/>
              </a:defRPr>
            </a:pPr>
            <a:r>
              <a:rPr sz="1050" b="0" i="0">
                <a:solidFill>
                  <a:srgbClr val="D7DFE5"/>
                </a:solidFill>
                <a:latin typeface="Aptos Mono"/>
                <a:ea typeface="Aptos Mono"/>
                <a:cs typeface="Aptos Mono"/>
              </a:rPr>
              <a:t>tamper-evident</a:t>
            </a:r>
          </a:p>
          <a:p>
            <a:pPr algn="ctr">
              <a:lnSpc>
                <a:spcPct val="96000"/>
              </a:lnSpc>
              <a:buNone/>
              <a:defRPr sz="1050" b="0" i="0">
                <a:solidFill>
                  <a:srgbClr val="D7DFE5"/>
                </a:solidFill>
                <a:latin typeface="Aptos Mono"/>
                <a:ea typeface="Aptos Mono"/>
                <a:cs typeface="Aptos Mono"/>
              </a:defRPr>
            </a:pPr>
            <a:r>
              <a:rPr sz="1050" b="0" i="0">
                <a:solidFill>
                  <a:srgbClr val="D7DFE5"/>
                </a:solidFill>
                <a:latin typeface="Aptos Mono"/>
                <a:ea typeface="Aptos Mono"/>
                <a:cs typeface="Aptos Mono"/>
              </a:rPr>
              <a:t>access-controlled</a:t>
            </a:r>
          </a:p>
          <a:p>
            <a:pPr algn="ctr">
              <a:lnSpc>
                <a:spcPct val="96000"/>
              </a:lnSpc>
              <a:buNone/>
              <a:defRPr sz="1050" b="0" i="0">
                <a:solidFill>
                  <a:srgbClr val="D7DFE5"/>
                </a:solidFill>
                <a:latin typeface="Aptos Mono"/>
                <a:ea typeface="Aptos Mono"/>
                <a:cs typeface="Aptos Mono"/>
              </a:defRPr>
            </a:pPr>
            <a:r>
              <a:rPr sz="1050" b="0" i="0">
                <a:solidFill>
                  <a:srgbClr val="D7DFE5"/>
                </a:solidFill>
                <a:latin typeface="Aptos Mono"/>
                <a:ea typeface="Aptos Mono"/>
                <a:cs typeface="Aptos Mono"/>
              </a:rPr>
              <a:t>retention-aware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93452634-7D72-4B1B-90D6-8EEE4035C4BF}"/>
              </a:ext>
            </a:extLst>
          </p:cNvPr>
          <p:cNvSpPr>
            <a:spLocks noGrp="1"/>
          </p:cNvSpPr>
          <p:nvPr/>
        </p:nvSpPr>
        <p:spPr>
          <a:xfrm>
            <a:off x="2952750" y="2133600"/>
            <a:ext cx="2247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00959F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00959F"/>
                </a:solidFill>
                <a:latin typeface="Aptos Mono"/>
                <a:ea typeface="Aptos Mono"/>
                <a:cs typeface="Aptos Mono"/>
              </a:rPr>
              <a:t>IDENTITY &amp; INTENT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93D349C0-582A-4CB2-B3AC-DBE0DAFD69AF}"/>
              </a:ext>
            </a:extLst>
          </p:cNvPr>
          <p:cNvSpPr>
            <a:spLocks noGrp="1"/>
          </p:cNvSpPr>
          <p:nvPr/>
        </p:nvSpPr>
        <p:spPr>
          <a:xfrm>
            <a:off x="5314950" y="2114550"/>
            <a:ext cx="59436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2000"/>
              </a:lnSpc>
              <a:buNone/>
              <a:defRPr sz="105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agentRunId · tenant · subject/workload · authority · purpose · approvals · timestamps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A87AAF2C-D0BA-4255-92BE-BD37CB06DBE2}"/>
              </a:ext>
            </a:extLst>
          </p:cNvPr>
          <p:cNvSpPr>
            <a:spLocks noGrp="1"/>
          </p:cNvSpPr>
          <p:nvPr/>
        </p:nvSpPr>
        <p:spPr>
          <a:xfrm>
            <a:off x="2952750" y="2724150"/>
            <a:ext cx="8305800" cy="9525"/>
          </a:xfrm>
          <a:prstGeom prst="rect">
            <a:avLst/>
          </a:prstGeom>
          <a:solidFill>
            <a:srgbClr val="36506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0B00304E-98C2-4ACA-8E1E-B1F3FF6C4A0A}"/>
              </a:ext>
            </a:extLst>
          </p:cNvPr>
          <p:cNvSpPr>
            <a:spLocks noGrp="1"/>
          </p:cNvSpPr>
          <p:nvPr/>
        </p:nvSpPr>
        <p:spPr>
          <a:xfrm>
            <a:off x="2952750" y="2838450"/>
            <a:ext cx="2247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00959F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00959F"/>
                </a:solidFill>
                <a:latin typeface="Aptos Mono"/>
                <a:ea typeface="Aptos Mono"/>
                <a:cs typeface="Aptos Mono"/>
              </a:rPr>
              <a:t>INTEGRITY &amp; VERSIONS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5D8E3999-1B2D-44BE-886E-965D611BDC4E}"/>
              </a:ext>
            </a:extLst>
          </p:cNvPr>
          <p:cNvSpPr>
            <a:spLocks noGrp="1"/>
          </p:cNvSpPr>
          <p:nvPr/>
        </p:nvSpPr>
        <p:spPr>
          <a:xfrm>
            <a:off x="5314950" y="2819400"/>
            <a:ext cx="59436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2000"/>
              </a:lnSpc>
              <a:buNone/>
              <a:defRPr sz="105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workspace/input/output digests · adapter/model/tool versions · destinations · scopes · policy bundle digests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E4B5877-B05E-48D2-B0DD-509AA8C8DD6A}"/>
              </a:ext>
            </a:extLst>
          </p:cNvPr>
          <p:cNvSpPr>
            <a:spLocks noGrp="1"/>
          </p:cNvSpPr>
          <p:nvPr/>
        </p:nvSpPr>
        <p:spPr>
          <a:xfrm>
            <a:off x="2952750" y="3429000"/>
            <a:ext cx="8305800" cy="9525"/>
          </a:xfrm>
          <a:prstGeom prst="rect">
            <a:avLst/>
          </a:prstGeom>
          <a:solidFill>
            <a:srgbClr val="36506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4F3330F5-013E-458E-88A2-0C93DA49CA46}"/>
              </a:ext>
            </a:extLst>
          </p:cNvPr>
          <p:cNvSpPr>
            <a:spLocks noGrp="1"/>
          </p:cNvSpPr>
          <p:nvPr/>
        </p:nvSpPr>
        <p:spPr>
          <a:xfrm>
            <a:off x="2952750" y="3543300"/>
            <a:ext cx="2247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DECISIONS &amp; ENFORCEMENT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EA0A15B4-7313-4B00-92DB-4BEACE372570}"/>
              </a:ext>
            </a:extLst>
          </p:cNvPr>
          <p:cNvSpPr>
            <a:spLocks noGrp="1"/>
          </p:cNvSpPr>
          <p:nvPr/>
        </p:nvSpPr>
        <p:spPr>
          <a:xfrm>
            <a:off x="5314950" y="3524250"/>
            <a:ext cx="59436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2000"/>
              </a:lnSpc>
              <a:buNone/>
              <a:defRPr sz="105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decision IDs · result + reason codes · obligations · redactions · denied actions · revocation events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B5385359-1DA9-44C0-9F18-EFEC7350335D}"/>
              </a:ext>
            </a:extLst>
          </p:cNvPr>
          <p:cNvSpPr>
            <a:spLocks noGrp="1"/>
          </p:cNvSpPr>
          <p:nvPr/>
        </p:nvSpPr>
        <p:spPr>
          <a:xfrm>
            <a:off x="2952750" y="4133850"/>
            <a:ext cx="8305800" cy="9525"/>
          </a:xfrm>
          <a:prstGeom prst="rect">
            <a:avLst/>
          </a:prstGeom>
          <a:solidFill>
            <a:srgbClr val="36506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BE80ED07-8001-41C9-B2F2-6D895226F12E}"/>
              </a:ext>
            </a:extLst>
          </p:cNvPr>
          <p:cNvSpPr>
            <a:spLocks noGrp="1"/>
          </p:cNvSpPr>
          <p:nvPr/>
        </p:nvSpPr>
        <p:spPr>
          <a:xfrm>
            <a:off x="2952750" y="4248150"/>
            <a:ext cx="2247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050" b="1" i="0">
                <a:solidFill>
                  <a:srgbClr val="00959F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00959F"/>
                </a:solidFill>
                <a:latin typeface="Aptos Mono"/>
                <a:ea typeface="Aptos Mono"/>
                <a:cs typeface="Aptos Mono"/>
              </a:rPr>
              <a:t>ASSURANCE &amp; CHANGE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864974C6-DCEC-4CEA-8038-B7FB50F81A31}"/>
              </a:ext>
            </a:extLst>
          </p:cNvPr>
          <p:cNvSpPr>
            <a:spLocks noGrp="1"/>
          </p:cNvSpPr>
          <p:nvPr/>
        </p:nvSpPr>
        <p:spPr>
          <a:xfrm>
            <a:off x="5314950" y="4229100"/>
            <a:ext cx="59436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2000"/>
              </a:lnSpc>
              <a:buNone/>
              <a:defRPr sz="105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tests · scans · evals · SBOM · provenance/signatures · human review · exception expiry · release reference · retention</a:t>
            </a: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05583DAA-D1D6-4414-8A4C-948DCFA1C8F9}"/>
              </a:ext>
            </a:extLst>
          </p:cNvPr>
          <p:cNvSpPr>
            <a:spLocks noGrp="1"/>
          </p:cNvSpPr>
          <p:nvPr/>
        </p:nvSpPr>
        <p:spPr>
          <a:xfrm>
            <a:off x="609600" y="5314950"/>
            <a:ext cx="1619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BINDING RAIL</a:t>
            </a:r>
          </a:p>
        </p:txBody>
      </p:sp>
      <p:sp>
        <p:nvSpPr>
          <p:cNvPr id="29" name="evidence-binding-rail">
            <a:extLst>
              <a:ext uri="{FF2B5EF4-FFF2-40B4-BE49-F238E27FC236}">
                <a16:creationId xmlns:a16="http://schemas.microsoft.com/office/drawing/2014/main" id="{227DA41E-2A0B-45D6-87F8-28B5DD621D75}"/>
              </a:ext>
            </a:extLst>
          </p:cNvPr>
          <p:cNvSpPr>
            <a:spLocks noGrp="1"/>
          </p:cNvSpPr>
          <p:nvPr/>
        </p:nvSpPr>
        <p:spPr>
          <a:xfrm>
            <a:off x="2533650" y="5505450"/>
            <a:ext cx="8553450" cy="9525"/>
          </a:xfrm>
          <a:prstGeom prst="line">
            <a:avLst/>
          </a:prstGeom>
          <a:noFill/>
          <a:ln w="28575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2FAA9A7F-F9B8-4B8E-8F6B-ADB25058FCB0}"/>
              </a:ext>
            </a:extLst>
          </p:cNvPr>
          <p:cNvSpPr>
            <a:spLocks noGrp="1"/>
          </p:cNvSpPr>
          <p:nvPr/>
        </p:nvSpPr>
        <p:spPr>
          <a:xfrm>
            <a:off x="2533650" y="5410200"/>
            <a:ext cx="190500" cy="190500"/>
          </a:xfrm>
          <a:prstGeom prst="ellipse">
            <a:avLst/>
          </a:prstGeom>
          <a:solidFill>
            <a:srgbClr val="F4F2ED"/>
          </a:solidFill>
          <a:ln w="23813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79C5864F-3342-453C-BBB2-10C16E4259CD}"/>
              </a:ext>
            </a:extLst>
          </p:cNvPr>
          <p:cNvSpPr>
            <a:spLocks noGrp="1"/>
          </p:cNvSpPr>
          <p:nvPr/>
        </p:nvSpPr>
        <p:spPr>
          <a:xfrm>
            <a:off x="2209800" y="5734050"/>
            <a:ext cx="10096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9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COMMIT</a:t>
            </a: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DC78669B-5E71-44F0-8558-68EE6C68527C}"/>
              </a:ext>
            </a:extLst>
          </p:cNvPr>
          <p:cNvSpPr>
            <a:spLocks noGrp="1"/>
          </p:cNvSpPr>
          <p:nvPr/>
        </p:nvSpPr>
        <p:spPr>
          <a:xfrm>
            <a:off x="5372100" y="5410200"/>
            <a:ext cx="190500" cy="190500"/>
          </a:xfrm>
          <a:prstGeom prst="ellipse">
            <a:avLst/>
          </a:prstGeom>
          <a:solidFill>
            <a:srgbClr val="F4F2ED"/>
          </a:solidFill>
          <a:ln w="23813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B2C7F204-BA21-4F94-8070-32E6CFDE1D33}"/>
              </a:ext>
            </a:extLst>
          </p:cNvPr>
          <p:cNvSpPr>
            <a:spLocks noGrp="1"/>
          </p:cNvSpPr>
          <p:nvPr/>
        </p:nvSpPr>
        <p:spPr>
          <a:xfrm>
            <a:off x="5048250" y="5734050"/>
            <a:ext cx="10096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9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BUILD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85D1C91F-DE49-4924-B1CD-0E3F00649A13}"/>
              </a:ext>
            </a:extLst>
          </p:cNvPr>
          <p:cNvSpPr>
            <a:spLocks noGrp="1"/>
          </p:cNvSpPr>
          <p:nvPr/>
        </p:nvSpPr>
        <p:spPr>
          <a:xfrm>
            <a:off x="8210550" y="5410200"/>
            <a:ext cx="190500" cy="190500"/>
          </a:xfrm>
          <a:prstGeom prst="ellipse">
            <a:avLst/>
          </a:prstGeom>
          <a:solidFill>
            <a:srgbClr val="F4F2ED"/>
          </a:solidFill>
          <a:ln w="23813">
            <a:solidFill>
              <a:srgbClr val="B85C24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C2593BEF-229A-4DAD-B917-B1E029513E3E}"/>
              </a:ext>
            </a:extLst>
          </p:cNvPr>
          <p:cNvSpPr>
            <a:spLocks noGrp="1"/>
          </p:cNvSpPr>
          <p:nvPr/>
        </p:nvSpPr>
        <p:spPr>
          <a:xfrm>
            <a:off x="7886700" y="5734050"/>
            <a:ext cx="10096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RELEASE</a:t>
            </a: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7035AF18-BE72-40CC-9915-C4EE8A59D87E}"/>
              </a:ext>
            </a:extLst>
          </p:cNvPr>
          <p:cNvSpPr>
            <a:spLocks noGrp="1"/>
          </p:cNvSpPr>
          <p:nvPr/>
        </p:nvSpPr>
        <p:spPr>
          <a:xfrm>
            <a:off x="11049000" y="5410200"/>
            <a:ext cx="190500" cy="190500"/>
          </a:xfrm>
          <a:prstGeom prst="ellipse">
            <a:avLst/>
          </a:prstGeom>
          <a:solidFill>
            <a:srgbClr val="F4F2ED"/>
          </a:solidFill>
          <a:ln w="23813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C80A800B-9354-4481-B42E-9721500B2534}"/>
              </a:ext>
            </a:extLst>
          </p:cNvPr>
          <p:cNvSpPr>
            <a:spLocks noGrp="1"/>
          </p:cNvSpPr>
          <p:nvPr/>
        </p:nvSpPr>
        <p:spPr>
          <a:xfrm>
            <a:off x="10725150" y="5734050"/>
            <a:ext cx="10096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9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OPERATE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154E2A13-68D0-4CCA-BB81-3686B0928E60}"/>
              </a:ext>
            </a:extLst>
          </p:cNvPr>
          <p:cNvSpPr>
            <a:spLocks noGrp="1"/>
          </p:cNvSpPr>
          <p:nvPr/>
        </p:nvSpPr>
        <p:spPr>
          <a:xfrm>
            <a:off x="609600" y="6019800"/>
            <a:ext cx="10668000" cy="1905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10F7D140-6019-43C1-85CE-0FC878651786}"/>
              </a:ext>
            </a:extLst>
          </p:cNvPr>
          <p:cNvSpPr>
            <a:spLocks noGrp="1"/>
          </p:cNvSpPr>
          <p:nvPr/>
        </p:nvSpPr>
        <p:spPr>
          <a:xfrm>
            <a:off x="609600" y="6096000"/>
            <a:ext cx="106680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63" b="1" i="0">
                <a:solidFill>
                  <a:srgbClr val="A33B3B"/>
                </a:solidFill>
                <a:latin typeface="Aptos Mono"/>
                <a:ea typeface="Aptos Mono"/>
                <a:cs typeface="Aptos Mono"/>
              </a:defRPr>
            </a:pPr>
            <a:r>
              <a:rPr sz="863" b="1" i="0">
                <a:solidFill>
                  <a:srgbClr val="A33B3B"/>
                </a:solidFill>
                <a:latin typeface="Aptos Mono"/>
                <a:ea typeface="Aptos Mono"/>
                <a:cs typeface="Aptos Mono"/>
              </a:rPr>
              <a:t>RAW PROMPT / OUTPUT CONTENT IS EXCLUDED BY DEFAULT · explicit risk decision required to retain</a:t>
            </a:r>
          </a:p>
        </p:txBody>
      </p:sp>
    </p:spTree>
    <p:extLst>
      <p:ext uri="{BB962C8B-B14F-4D97-AF65-F5344CB8AC3E}">
        <p14:creationId xmlns:p14="http://schemas.microsoft.com/office/powerpoint/2010/main" val="826892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chrome-rail-18">
            <a:extLst>
              <a:ext uri="{FF2B5EF4-FFF2-40B4-BE49-F238E27FC236}">
                <a16:creationId xmlns:a16="http://schemas.microsoft.com/office/drawing/2014/main" id="{4ACE9A7D-11FF-4698-81D6-78063D1CE76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hrome-section-18">
            <a:extLst>
              <a:ext uri="{FF2B5EF4-FFF2-40B4-BE49-F238E27FC236}">
                <a16:creationId xmlns:a16="http://schemas.microsoft.com/office/drawing/2014/main" id="{475EC045-AF1E-41D7-8AB2-8E2F5E2EA12F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11 / DEPLOYMENT PROFILES</a:t>
            </a:r>
          </a:p>
        </p:txBody>
      </p:sp>
      <p:sp>
        <p:nvSpPr>
          <p:cNvPr id="3" name="chrome-title-18">
            <a:extLst>
              <a:ext uri="{FF2B5EF4-FFF2-40B4-BE49-F238E27FC236}">
                <a16:creationId xmlns:a16="http://schemas.microsoft.com/office/drawing/2014/main" id="{143B3E3B-84A9-4D05-BB41-FD7D59DAAC4F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Sensitive data increases isolation; autonomy remains bounded</a:t>
            </a:r>
          </a:p>
        </p:txBody>
      </p:sp>
      <p:sp>
        <p:nvSpPr>
          <p:cNvPr id="4" name="chrome-title-rule-18">
            <a:extLst>
              <a:ext uri="{FF2B5EF4-FFF2-40B4-BE49-F238E27FC236}">
                <a16:creationId xmlns:a16="http://schemas.microsoft.com/office/drawing/2014/main" id="{9D94AD64-B41F-4713-A54C-E933C487802F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chrome-title-accent-18">
            <a:extLst>
              <a:ext uri="{FF2B5EF4-FFF2-40B4-BE49-F238E27FC236}">
                <a16:creationId xmlns:a16="http://schemas.microsoft.com/office/drawing/2014/main" id="{601BE205-503E-4A34-9C29-355F627D7DFE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81915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hrome-subtitle-18">
            <a:extLst>
              <a:ext uri="{FF2B5EF4-FFF2-40B4-BE49-F238E27FC236}">
                <a16:creationId xmlns:a16="http://schemas.microsoft.com/office/drawing/2014/main" id="{7F979504-AF46-4912-A43E-8E353E63E56D}"/>
              </a:ext>
            </a:extLst>
          </p:cNvPr>
          <p:cNvSpPr>
            <a:spLocks noGrp="1"/>
          </p:cNvSpPr>
          <p:nvPr/>
        </p:nvSpPr>
        <p:spPr>
          <a:xfrm>
            <a:off x="533400" y="1390650"/>
            <a:ext cx="10668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The same control model supports three profiles. Red data never flows down to weaker isolation.</a:t>
            </a:r>
          </a:p>
        </p:txBody>
      </p:sp>
      <p:sp>
        <p:nvSpPr>
          <p:cNvPr id="7" name="chrome-footer-rule-18">
            <a:extLst>
              <a:ext uri="{FF2B5EF4-FFF2-40B4-BE49-F238E27FC236}">
                <a16:creationId xmlns:a16="http://schemas.microsoft.com/office/drawing/2014/main" id="{216FFA6A-26ED-43B9-9BE0-B46C6910623F}"/>
              </a:ext>
            </a:extLst>
          </p:cNvPr>
          <p:cNvSpPr>
            <a:spLocks noGrp="1"/>
          </p:cNvSpPr>
          <p:nvPr/>
        </p:nvSpPr>
        <p:spPr>
          <a:xfrm>
            <a:off x="533400" y="64198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8" name="chrome-footer-label-18">
            <a:extLst>
              <a:ext uri="{FF2B5EF4-FFF2-40B4-BE49-F238E27FC236}">
                <a16:creationId xmlns:a16="http://schemas.microsoft.com/office/drawing/2014/main" id="{F170D2C1-91F9-4628-A23B-2B720184FEB6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TECHNICAL ARCHITECTURE</a:t>
            </a:r>
          </a:p>
        </p:txBody>
      </p:sp>
      <p:sp>
        <p:nvSpPr>
          <p:cNvPr id="9" name="chrome-footer-contact-18">
            <a:extLst>
              <a:ext uri="{FF2B5EF4-FFF2-40B4-BE49-F238E27FC236}">
                <a16:creationId xmlns:a16="http://schemas.microsoft.com/office/drawing/2014/main" id="{49179836-F30C-4855-B9D3-AF5C1B831BA3}"/>
              </a:ext>
            </a:extLst>
          </p:cNvPr>
          <p:cNvSpPr>
            <a:spLocks noGrp="1"/>
          </p:cNvSpPr>
          <p:nvPr/>
        </p:nvSpPr>
        <p:spPr>
          <a:xfrm>
            <a:off x="3619500" y="6505575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10" name="chrome-footer-page-18">
            <a:extLst>
              <a:ext uri="{FF2B5EF4-FFF2-40B4-BE49-F238E27FC236}">
                <a16:creationId xmlns:a16="http://schemas.microsoft.com/office/drawing/2014/main" id="{5E1DCAD6-D275-4820-B4AD-CE8881F7FC05}"/>
              </a:ext>
            </a:extLst>
          </p:cNvPr>
          <p:cNvSpPr>
            <a:spLocks noGrp="1"/>
          </p:cNvSpPr>
          <p:nvPr/>
        </p:nvSpPr>
        <p:spPr>
          <a:xfrm>
            <a:off x="11125200" y="649605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18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BA64EAF1-130A-4B42-B9B8-F1D796C23F9E}"/>
              </a:ext>
            </a:extLst>
          </p:cNvPr>
          <p:cNvSpPr>
            <a:spLocks noGrp="1"/>
          </p:cNvSpPr>
          <p:nvPr/>
        </p:nvSpPr>
        <p:spPr>
          <a:xfrm>
            <a:off x="2171700" y="1924050"/>
            <a:ext cx="3143250" cy="57150"/>
          </a:xfrm>
          <a:prstGeom prst="rect">
            <a:avLst/>
          </a:prstGeom>
          <a:solidFill>
            <a:srgbClr val="2D7255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7D10FDB4-D536-48F9-9CB5-A6CD749441DE}"/>
              </a:ext>
            </a:extLst>
          </p:cNvPr>
          <p:cNvSpPr>
            <a:spLocks noGrp="1"/>
          </p:cNvSpPr>
          <p:nvPr/>
        </p:nvSpPr>
        <p:spPr>
          <a:xfrm>
            <a:off x="2305050" y="2095500"/>
            <a:ext cx="28765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A / LOCAL DEVELOPMENT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647D22BF-CBDB-41E4-B3C7-7B532FAA6418}"/>
              </a:ext>
            </a:extLst>
          </p:cNvPr>
          <p:cNvSpPr>
            <a:spLocks noGrp="1"/>
          </p:cNvSpPr>
          <p:nvPr/>
        </p:nvSpPr>
        <p:spPr>
          <a:xfrm>
            <a:off x="5314950" y="1924050"/>
            <a:ext cx="3143250" cy="5715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135D80B2-6094-4AD9-803D-9070CB31D18D}"/>
              </a:ext>
            </a:extLst>
          </p:cNvPr>
          <p:cNvSpPr>
            <a:spLocks noGrp="1"/>
          </p:cNvSpPr>
          <p:nvPr/>
        </p:nvSpPr>
        <p:spPr>
          <a:xfrm>
            <a:off x="5448300" y="2095500"/>
            <a:ext cx="28765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B / CENTRAL PLATFORM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C02BBE66-D342-4DDB-959F-AD2DBC0681A7}"/>
              </a:ext>
            </a:extLst>
          </p:cNvPr>
          <p:cNvSpPr>
            <a:spLocks noGrp="1"/>
          </p:cNvSpPr>
          <p:nvPr/>
        </p:nvSpPr>
        <p:spPr>
          <a:xfrm>
            <a:off x="5314950" y="1924050"/>
            <a:ext cx="9525" cy="2952750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FD5C144-CE9C-4999-807C-F52C5897EDFE}"/>
              </a:ext>
            </a:extLst>
          </p:cNvPr>
          <p:cNvSpPr>
            <a:spLocks noGrp="1"/>
          </p:cNvSpPr>
          <p:nvPr/>
        </p:nvSpPr>
        <p:spPr>
          <a:xfrm>
            <a:off x="8458200" y="1924050"/>
            <a:ext cx="3143250" cy="5715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73DC5EDF-A33A-4E37-9789-0426D699071A}"/>
              </a:ext>
            </a:extLst>
          </p:cNvPr>
          <p:cNvSpPr>
            <a:spLocks noGrp="1"/>
          </p:cNvSpPr>
          <p:nvPr/>
        </p:nvSpPr>
        <p:spPr>
          <a:xfrm>
            <a:off x="8591550" y="2095500"/>
            <a:ext cx="28765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C / RESTRICTIVE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7A71DA1E-4AC6-441C-A69D-E187CFFE040D}"/>
              </a:ext>
            </a:extLst>
          </p:cNvPr>
          <p:cNvSpPr>
            <a:spLocks noGrp="1"/>
          </p:cNvSpPr>
          <p:nvPr/>
        </p:nvSpPr>
        <p:spPr>
          <a:xfrm>
            <a:off x="8458200" y="1924050"/>
            <a:ext cx="9525" cy="2952750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69171A59-33C3-44CA-B603-043C0D592625}"/>
              </a:ext>
            </a:extLst>
          </p:cNvPr>
          <p:cNvSpPr>
            <a:spLocks noGrp="1"/>
          </p:cNvSpPr>
          <p:nvPr/>
        </p:nvSpPr>
        <p:spPr>
          <a:xfrm>
            <a:off x="609600" y="2895600"/>
            <a:ext cx="109728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6BB701A5-2E60-437A-96A6-725A2298E95B}"/>
              </a:ext>
            </a:extLst>
          </p:cNvPr>
          <p:cNvSpPr>
            <a:spLocks noGrp="1"/>
          </p:cNvSpPr>
          <p:nvPr/>
        </p:nvSpPr>
        <p:spPr>
          <a:xfrm>
            <a:off x="609600" y="2533650"/>
            <a:ext cx="13906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DATA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BB9B56E9-CF67-4B3F-B88B-CE81754E8362}"/>
              </a:ext>
            </a:extLst>
          </p:cNvPr>
          <p:cNvSpPr>
            <a:spLocks noGrp="1"/>
          </p:cNvSpPr>
          <p:nvPr/>
        </p:nvSpPr>
        <p:spPr>
          <a:xfrm>
            <a:off x="2305050" y="2400300"/>
            <a:ext cx="28765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public or synthetic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5B84C464-2611-44B8-AE25-ED2A15AEDE3D}"/>
              </a:ext>
            </a:extLst>
          </p:cNvPr>
          <p:cNvSpPr>
            <a:spLocks noGrp="1"/>
          </p:cNvSpPr>
          <p:nvPr/>
        </p:nvSpPr>
        <p:spPr>
          <a:xfrm>
            <a:off x="5448300" y="2400300"/>
            <a:ext cx="28765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internal + approved personal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4F75B880-0B82-4292-9302-8F4E166D9543}"/>
              </a:ext>
            </a:extLst>
          </p:cNvPr>
          <p:cNvSpPr>
            <a:spLocks noGrp="1"/>
          </p:cNvSpPr>
          <p:nvPr/>
        </p:nvSpPr>
        <p:spPr>
          <a:xfrm>
            <a:off x="8591550" y="2400300"/>
            <a:ext cx="28765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sensitive domains / special categories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8DA6850E-A094-4DC6-B8EC-D8811C8F6CAF}"/>
              </a:ext>
            </a:extLst>
          </p:cNvPr>
          <p:cNvSpPr>
            <a:spLocks noGrp="1"/>
          </p:cNvSpPr>
          <p:nvPr/>
        </p:nvSpPr>
        <p:spPr>
          <a:xfrm>
            <a:off x="609600" y="3390900"/>
            <a:ext cx="109728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307E36DD-9F0A-4381-AE1C-E371D666513D}"/>
              </a:ext>
            </a:extLst>
          </p:cNvPr>
          <p:cNvSpPr>
            <a:spLocks noGrp="1"/>
          </p:cNvSpPr>
          <p:nvPr/>
        </p:nvSpPr>
        <p:spPr>
          <a:xfrm>
            <a:off x="609600" y="3028950"/>
            <a:ext cx="13906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ISOLATION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5BB63E6B-1739-4528-9B39-057B355431AC}"/>
              </a:ext>
            </a:extLst>
          </p:cNvPr>
          <p:cNvSpPr>
            <a:spLocks noGrp="1"/>
          </p:cNvSpPr>
          <p:nvPr/>
        </p:nvSpPr>
        <p:spPr>
          <a:xfrm>
            <a:off x="2305050" y="2895600"/>
            <a:ext cx="28765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rootless container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6514F19-AD70-471F-BCAD-3EA7532E7682}"/>
              </a:ext>
            </a:extLst>
          </p:cNvPr>
          <p:cNvSpPr>
            <a:spLocks noGrp="1"/>
          </p:cNvSpPr>
          <p:nvPr/>
        </p:nvSpPr>
        <p:spPr>
          <a:xfrm>
            <a:off x="5448300" y="2895600"/>
            <a:ext cx="28765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EU/EEA-controlled environment</a:t>
            </a: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78412CF5-B28C-4A23-AF1F-C83001804310}"/>
              </a:ext>
            </a:extLst>
          </p:cNvPr>
          <p:cNvSpPr>
            <a:spLocks noGrp="1"/>
          </p:cNvSpPr>
          <p:nvPr/>
        </p:nvSpPr>
        <p:spPr>
          <a:xfrm>
            <a:off x="8591550" y="2895600"/>
            <a:ext cx="28765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micro-VM or dedicated zone</a:t>
            </a: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2699E012-2640-4490-BD4E-3A36EC133990}"/>
              </a:ext>
            </a:extLst>
          </p:cNvPr>
          <p:cNvSpPr>
            <a:spLocks noGrp="1"/>
          </p:cNvSpPr>
          <p:nvPr/>
        </p:nvSpPr>
        <p:spPr>
          <a:xfrm>
            <a:off x="609600" y="3886200"/>
            <a:ext cx="109728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5ED85AB9-86BD-4D90-BBD5-939B2AB6ADC0}"/>
              </a:ext>
            </a:extLst>
          </p:cNvPr>
          <p:cNvSpPr>
            <a:spLocks noGrp="1"/>
          </p:cNvSpPr>
          <p:nvPr/>
        </p:nvSpPr>
        <p:spPr>
          <a:xfrm>
            <a:off x="609600" y="3524250"/>
            <a:ext cx="13906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MODELS / TOOLS</a:t>
            </a: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9540DB8-1104-4A9A-A191-1C85E696EAD8}"/>
              </a:ext>
            </a:extLst>
          </p:cNvPr>
          <p:cNvSpPr>
            <a:spLocks noGrp="1"/>
          </p:cNvSpPr>
          <p:nvPr/>
        </p:nvSpPr>
        <p:spPr>
          <a:xfrm>
            <a:off x="2305050" y="3390900"/>
            <a:ext cx="28765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approved cloud models</a:t>
            </a: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6A1347D-D1A1-4400-805F-3EF164257E82}"/>
              </a:ext>
            </a:extLst>
          </p:cNvPr>
          <p:cNvSpPr>
            <a:spLocks noGrp="1"/>
          </p:cNvSpPr>
          <p:nvPr/>
        </p:nvSpPr>
        <p:spPr>
          <a:xfrm>
            <a:off x="5448300" y="3390900"/>
            <a:ext cx="28765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central model/tool gateways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AFD78646-1A62-41B4-A115-1C988528D69A}"/>
              </a:ext>
            </a:extLst>
          </p:cNvPr>
          <p:cNvSpPr>
            <a:spLocks noGrp="1"/>
          </p:cNvSpPr>
          <p:nvPr/>
        </p:nvSpPr>
        <p:spPr>
          <a:xfrm>
            <a:off x="8591550" y="3390900"/>
            <a:ext cx="28765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on-prem/private endpoints</a:t>
            </a: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370B404-A2A0-4EE0-97A6-1C148AD7BB8C}"/>
              </a:ext>
            </a:extLst>
          </p:cNvPr>
          <p:cNvSpPr>
            <a:spLocks noGrp="1"/>
          </p:cNvSpPr>
          <p:nvPr/>
        </p:nvSpPr>
        <p:spPr>
          <a:xfrm>
            <a:off x="609600" y="4381500"/>
            <a:ext cx="109728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5A7F8535-1F75-4B60-80B7-CB50DEA18E29}"/>
              </a:ext>
            </a:extLst>
          </p:cNvPr>
          <p:cNvSpPr>
            <a:spLocks noGrp="1"/>
          </p:cNvSpPr>
          <p:nvPr/>
        </p:nvSpPr>
        <p:spPr>
          <a:xfrm>
            <a:off x="609600" y="4019550"/>
            <a:ext cx="13906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IDENTITY / APPROVAL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56031F84-7C45-4C9C-B15C-E0CBAABFCD1C}"/>
              </a:ext>
            </a:extLst>
          </p:cNvPr>
          <p:cNvSpPr>
            <a:spLocks noGrp="1"/>
          </p:cNvSpPr>
          <p:nvPr/>
        </p:nvSpPr>
        <p:spPr>
          <a:xfrm>
            <a:off x="2305050" y="3886200"/>
            <a:ext cx="28765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no production identities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6065AE5-A18A-4D9E-9DE8-6933D879A17F}"/>
              </a:ext>
            </a:extLst>
          </p:cNvPr>
          <p:cNvSpPr>
            <a:spLocks noGrp="1"/>
          </p:cNvSpPr>
          <p:nvPr/>
        </p:nvSpPr>
        <p:spPr>
          <a:xfrm>
            <a:off x="5448300" y="3886200"/>
            <a:ext cx="28765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SSO · JIT tokens · DLP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FB3FB97A-DE45-4C8D-A9EE-C57EE0410A32}"/>
              </a:ext>
            </a:extLst>
          </p:cNvPr>
          <p:cNvSpPr>
            <a:spLocks noGrp="1"/>
          </p:cNvSpPr>
          <p:nvPr/>
        </p:nvSpPr>
        <p:spPr>
          <a:xfrm>
            <a:off x="8591550" y="3886200"/>
            <a:ext cx="28765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two-person approval</a:t>
            </a:r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BE76822A-0D93-442D-98CA-CFE220CB1EC0}"/>
              </a:ext>
            </a:extLst>
          </p:cNvPr>
          <p:cNvSpPr>
            <a:spLocks noGrp="1"/>
          </p:cNvSpPr>
          <p:nvPr/>
        </p:nvSpPr>
        <p:spPr>
          <a:xfrm>
            <a:off x="609600" y="4876800"/>
            <a:ext cx="109728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2888CC-C507-403A-BD07-8049FBA17360}"/>
              </a:ext>
            </a:extLst>
          </p:cNvPr>
          <p:cNvSpPr>
            <a:spLocks noGrp="1"/>
          </p:cNvSpPr>
          <p:nvPr/>
        </p:nvSpPr>
        <p:spPr>
          <a:xfrm>
            <a:off x="609600" y="4514850"/>
            <a:ext cx="13906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OPERATING CONTROL</a:t>
            </a:r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748D3DFB-9993-4650-9D5A-3C85C424C9B6}"/>
              </a:ext>
            </a:extLst>
          </p:cNvPr>
          <p:cNvSpPr>
            <a:spLocks noGrp="1"/>
          </p:cNvSpPr>
          <p:nvPr/>
        </p:nvSpPr>
        <p:spPr>
          <a:xfrm>
            <a:off x="2305050" y="4381500"/>
            <a:ext cx="28765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autonomy ≤ L2</a:t>
            </a:r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A0A97177-CF44-4C18-9800-EA1E95BB0A8E}"/>
              </a:ext>
            </a:extLst>
          </p:cNvPr>
          <p:cNvSpPr>
            <a:spLocks noGrp="1"/>
          </p:cNvSpPr>
          <p:nvPr/>
        </p:nvSpPr>
        <p:spPr>
          <a:xfrm>
            <a:off x="5448300" y="4381500"/>
            <a:ext cx="28765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autonomy ≤ L3</a:t>
            </a:r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AC36DFE6-F0EB-42CE-9B33-EDF40FE39B6E}"/>
              </a:ext>
            </a:extLst>
          </p:cNvPr>
          <p:cNvSpPr>
            <a:spLocks noGrp="1"/>
          </p:cNvSpPr>
          <p:nvPr/>
        </p:nvSpPr>
        <p:spPr>
          <a:xfrm>
            <a:off x="8591550" y="4381500"/>
            <a:ext cx="28765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content logging by exception</a:t>
            </a:r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31F289D-0ADE-4D72-9DF0-76D7A1E41FDC}"/>
              </a:ext>
            </a:extLst>
          </p:cNvPr>
          <p:cNvSpPr>
            <a:spLocks noGrp="1"/>
          </p:cNvSpPr>
          <p:nvPr/>
        </p:nvSpPr>
        <p:spPr>
          <a:xfrm>
            <a:off x="609600" y="5105400"/>
            <a:ext cx="1428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AUTONOMY</a:t>
            </a:r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DCC56A30-3484-4C3B-8831-FBE4D08CD48D}"/>
              </a:ext>
            </a:extLst>
          </p:cNvPr>
          <p:cNvSpPr>
            <a:spLocks noGrp="1"/>
          </p:cNvSpPr>
          <p:nvPr/>
        </p:nvSpPr>
        <p:spPr>
          <a:xfrm>
            <a:off x="609600" y="5467350"/>
            <a:ext cx="1676400" cy="47625"/>
          </a:xfrm>
          <a:prstGeom prst="rect">
            <a:avLst/>
          </a:prstGeom>
          <a:solidFill>
            <a:srgbClr val="1428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06A7C575-94AD-485B-B3E7-1C4F71B773F0}"/>
              </a:ext>
            </a:extLst>
          </p:cNvPr>
          <p:cNvSpPr>
            <a:spLocks noGrp="1"/>
          </p:cNvSpPr>
          <p:nvPr/>
        </p:nvSpPr>
        <p:spPr>
          <a:xfrm>
            <a:off x="609600" y="5619750"/>
            <a:ext cx="419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42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L0</a:t>
            </a:r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174A4040-6B0E-46BC-B948-AF2AD67CA2D6}"/>
              </a:ext>
            </a:extLst>
          </p:cNvPr>
          <p:cNvSpPr>
            <a:spLocks noGrp="1"/>
          </p:cNvSpPr>
          <p:nvPr/>
        </p:nvSpPr>
        <p:spPr>
          <a:xfrm>
            <a:off x="1066800" y="5600700"/>
            <a:ext cx="1219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read / propose</a:t>
            </a:r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159BFD-7058-42CE-9F39-EDCF0EBDFBAD}"/>
              </a:ext>
            </a:extLst>
          </p:cNvPr>
          <p:cNvSpPr>
            <a:spLocks noGrp="1"/>
          </p:cNvSpPr>
          <p:nvPr/>
        </p:nvSpPr>
        <p:spPr>
          <a:xfrm>
            <a:off x="2438400" y="5467350"/>
            <a:ext cx="1676400" cy="47625"/>
          </a:xfrm>
          <a:prstGeom prst="rect">
            <a:avLst/>
          </a:prstGeom>
          <a:solidFill>
            <a:srgbClr val="1428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60D6906-CD0B-4384-ABEF-BF8FF29848B8}"/>
              </a:ext>
            </a:extLst>
          </p:cNvPr>
          <p:cNvSpPr>
            <a:spLocks noGrp="1"/>
          </p:cNvSpPr>
          <p:nvPr/>
        </p:nvSpPr>
        <p:spPr>
          <a:xfrm>
            <a:off x="2438400" y="5619750"/>
            <a:ext cx="419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42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L1</a:t>
            </a:r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917ED535-76F9-4CA3-8AAE-A5FB73E78981}"/>
              </a:ext>
            </a:extLst>
          </p:cNvPr>
          <p:cNvSpPr>
            <a:spLocks noGrp="1"/>
          </p:cNvSpPr>
          <p:nvPr/>
        </p:nvSpPr>
        <p:spPr>
          <a:xfrm>
            <a:off x="2895600" y="5600700"/>
            <a:ext cx="1219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edit isolated files</a:t>
            </a:r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B7CCCE3D-A575-4C3B-B9B1-3CA51495FED5}"/>
              </a:ext>
            </a:extLst>
          </p:cNvPr>
          <p:cNvSpPr>
            <a:spLocks noGrp="1"/>
          </p:cNvSpPr>
          <p:nvPr/>
        </p:nvSpPr>
        <p:spPr>
          <a:xfrm>
            <a:off x="4267200" y="5467350"/>
            <a:ext cx="1676400" cy="47625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1F05E2A9-D2B2-43DB-A80F-CF183456B52A}"/>
              </a:ext>
            </a:extLst>
          </p:cNvPr>
          <p:cNvSpPr>
            <a:spLocks noGrp="1"/>
          </p:cNvSpPr>
          <p:nvPr/>
        </p:nvSpPr>
        <p:spPr>
          <a:xfrm>
            <a:off x="4267200" y="5619750"/>
            <a:ext cx="419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42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L2</a:t>
            </a:r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71F32263-3157-4D39-9B7D-F95ECDF7FF30}"/>
              </a:ext>
            </a:extLst>
          </p:cNvPr>
          <p:cNvSpPr>
            <a:spLocks noGrp="1"/>
          </p:cNvSpPr>
          <p:nvPr/>
        </p:nvSpPr>
        <p:spPr>
          <a:xfrm>
            <a:off x="4724400" y="5600700"/>
            <a:ext cx="1219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build / test</a:t>
            </a:r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E9301A56-7F04-4428-98DA-E1AFAB4CFC52}"/>
              </a:ext>
            </a:extLst>
          </p:cNvPr>
          <p:cNvSpPr>
            <a:spLocks noGrp="1"/>
          </p:cNvSpPr>
          <p:nvPr/>
        </p:nvSpPr>
        <p:spPr>
          <a:xfrm>
            <a:off x="6096000" y="5467350"/>
            <a:ext cx="1676400" cy="47625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1ECF3C77-F2DC-4927-82D5-E1815DF17595}"/>
              </a:ext>
            </a:extLst>
          </p:cNvPr>
          <p:cNvSpPr>
            <a:spLocks noGrp="1"/>
          </p:cNvSpPr>
          <p:nvPr/>
        </p:nvSpPr>
        <p:spPr>
          <a:xfrm>
            <a:off x="6096000" y="5619750"/>
            <a:ext cx="419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42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L3</a:t>
            </a:r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32D67D23-A5BA-4A4F-BABD-C8B35138E334}"/>
              </a:ext>
            </a:extLst>
          </p:cNvPr>
          <p:cNvSpPr>
            <a:spLocks noGrp="1"/>
          </p:cNvSpPr>
          <p:nvPr/>
        </p:nvSpPr>
        <p:spPr>
          <a:xfrm>
            <a:off x="6553200" y="5600700"/>
            <a:ext cx="1219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commit / branch / PR</a:t>
            </a:r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CAEE03E-2C1B-4202-8223-FF0EA5CFEFAB}"/>
              </a:ext>
            </a:extLst>
          </p:cNvPr>
          <p:cNvSpPr>
            <a:spLocks noGrp="1"/>
          </p:cNvSpPr>
          <p:nvPr/>
        </p:nvSpPr>
        <p:spPr>
          <a:xfrm>
            <a:off x="7924800" y="5467350"/>
            <a:ext cx="1676400" cy="47625"/>
          </a:xfrm>
          <a:prstGeom prst="rect">
            <a:avLst/>
          </a:prstGeom>
          <a:solidFill>
            <a:srgbClr val="1428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EA342669-43F2-4523-A85F-11C0FE33471E}"/>
              </a:ext>
            </a:extLst>
          </p:cNvPr>
          <p:cNvSpPr>
            <a:spLocks noGrp="1"/>
          </p:cNvSpPr>
          <p:nvPr/>
        </p:nvSpPr>
        <p:spPr>
          <a:xfrm>
            <a:off x="7924800" y="5619750"/>
            <a:ext cx="419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42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L4</a:t>
            </a:r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2A660A56-460F-43A7-BD64-130EE95D791D}"/>
              </a:ext>
            </a:extLst>
          </p:cNvPr>
          <p:cNvSpPr>
            <a:spLocks noGrp="1"/>
          </p:cNvSpPr>
          <p:nvPr/>
        </p:nvSpPr>
        <p:spPr>
          <a:xfrm>
            <a:off x="8382000" y="5600700"/>
            <a:ext cx="1219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nonprod via CI</a:t>
            </a:r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36F0056B-D7AB-46DD-B0BB-B134B2974E2C}"/>
              </a:ext>
            </a:extLst>
          </p:cNvPr>
          <p:cNvSpPr>
            <a:spLocks noGrp="1"/>
          </p:cNvSpPr>
          <p:nvPr/>
        </p:nvSpPr>
        <p:spPr>
          <a:xfrm>
            <a:off x="9753600" y="5467350"/>
            <a:ext cx="1676400" cy="47625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E60F779A-DD66-4F26-AF6E-58189632E1C2}"/>
              </a:ext>
            </a:extLst>
          </p:cNvPr>
          <p:cNvSpPr>
            <a:spLocks noGrp="1"/>
          </p:cNvSpPr>
          <p:nvPr/>
        </p:nvSpPr>
        <p:spPr>
          <a:xfrm>
            <a:off x="9753600" y="5619750"/>
            <a:ext cx="419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1" i="0">
                <a:solidFill>
                  <a:srgbClr val="A33B3B"/>
                </a:solidFill>
                <a:latin typeface="Aptos Mono"/>
                <a:ea typeface="Aptos Mono"/>
                <a:cs typeface="Aptos Mono"/>
              </a:defRPr>
            </a:pPr>
            <a:r>
              <a:rPr sz="1425" b="1" i="0">
                <a:solidFill>
                  <a:srgbClr val="A33B3B"/>
                </a:solidFill>
                <a:latin typeface="Aptos Mono"/>
                <a:ea typeface="Aptos Mono"/>
                <a:cs typeface="Aptos Mono"/>
              </a:rPr>
              <a:t>L5</a:t>
            </a:r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ECC10413-85B1-417B-8709-260C2DB00D31}"/>
              </a:ext>
            </a:extLst>
          </p:cNvPr>
          <p:cNvSpPr>
            <a:spLocks noGrp="1"/>
          </p:cNvSpPr>
          <p:nvPr/>
        </p:nvSpPr>
        <p:spPr>
          <a:xfrm>
            <a:off x="10210800" y="5600700"/>
            <a:ext cx="1219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production change</a:t>
            </a:r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463BF50E-97B8-45ED-B0A9-85666007EEBC}"/>
              </a:ext>
            </a:extLst>
          </p:cNvPr>
          <p:cNvSpPr>
            <a:spLocks noGrp="1"/>
          </p:cNvSpPr>
          <p:nvPr/>
        </p:nvSpPr>
        <p:spPr>
          <a:xfrm>
            <a:off x="6096000" y="6153150"/>
            <a:ext cx="1676400" cy="28575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08FC36C5-0845-472C-8740-82095BA61DF4}"/>
              </a:ext>
            </a:extLst>
          </p:cNvPr>
          <p:cNvSpPr>
            <a:spLocks noGrp="1"/>
          </p:cNvSpPr>
          <p:nvPr/>
        </p:nvSpPr>
        <p:spPr>
          <a:xfrm>
            <a:off x="6096000" y="6210300"/>
            <a:ext cx="1676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MVP CEILING</a:t>
            </a:r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7FC97740-91ED-4E4D-B859-35E018B9D13B}"/>
              </a:ext>
            </a:extLst>
          </p:cNvPr>
          <p:cNvSpPr>
            <a:spLocks noGrp="1"/>
          </p:cNvSpPr>
          <p:nvPr/>
        </p:nvSpPr>
        <p:spPr>
          <a:xfrm>
            <a:off x="9753600" y="6153150"/>
            <a:ext cx="1676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rPr>
              <a:t>NO DIRECT PROD</a:t>
            </a:r>
          </a:p>
        </p:txBody>
      </p:sp>
    </p:spTree>
    <p:extLst>
      <p:ext uri="{BB962C8B-B14F-4D97-AF65-F5344CB8AC3E}">
        <p14:creationId xmlns:p14="http://schemas.microsoft.com/office/powerpoint/2010/main" val="528743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chrome-rail-19">
            <a:extLst>
              <a:ext uri="{FF2B5EF4-FFF2-40B4-BE49-F238E27FC236}">
                <a16:creationId xmlns:a16="http://schemas.microsoft.com/office/drawing/2014/main" id="{1A4AEE98-2E39-4EE8-92F2-00287585216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hrome-section-19">
            <a:extLst>
              <a:ext uri="{FF2B5EF4-FFF2-40B4-BE49-F238E27FC236}">
                <a16:creationId xmlns:a16="http://schemas.microsoft.com/office/drawing/2014/main" id="{822F2512-6F00-49F8-A004-2F3C32C3A1B0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11 / DEPLOYMENT PROFILES · DEEP DIVE</a:t>
            </a:r>
          </a:p>
        </p:txBody>
      </p:sp>
      <p:sp>
        <p:nvSpPr>
          <p:cNvPr id="3" name="chrome-title-19">
            <a:extLst>
              <a:ext uri="{FF2B5EF4-FFF2-40B4-BE49-F238E27FC236}">
                <a16:creationId xmlns:a16="http://schemas.microsoft.com/office/drawing/2014/main" id="{93650394-9D08-48ED-B2C5-453D381FF0C1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Profiles increase isolation; the contract stays constant</a:t>
            </a:r>
          </a:p>
        </p:txBody>
      </p:sp>
      <p:sp>
        <p:nvSpPr>
          <p:cNvPr id="4" name="chrome-title-rule-19">
            <a:extLst>
              <a:ext uri="{FF2B5EF4-FFF2-40B4-BE49-F238E27FC236}">
                <a16:creationId xmlns:a16="http://schemas.microsoft.com/office/drawing/2014/main" id="{7883A214-7F19-49A3-910D-3119F3B9FD59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chrome-title-accent-19">
            <a:extLst>
              <a:ext uri="{FF2B5EF4-FFF2-40B4-BE49-F238E27FC236}">
                <a16:creationId xmlns:a16="http://schemas.microsoft.com/office/drawing/2014/main" id="{F3E57CAE-348A-41DB-A59B-1752E54CDDAD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81915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hrome-subtitle-19">
            <a:extLst>
              <a:ext uri="{FF2B5EF4-FFF2-40B4-BE49-F238E27FC236}">
                <a16:creationId xmlns:a16="http://schemas.microsoft.com/office/drawing/2014/main" id="{867EDDFB-3919-4BF4-928C-34CDEFD64A2E}"/>
              </a:ext>
            </a:extLst>
          </p:cNvPr>
          <p:cNvSpPr>
            <a:spLocks noGrp="1"/>
          </p:cNvSpPr>
          <p:nvPr/>
        </p:nvSpPr>
        <p:spPr>
          <a:xfrm>
            <a:off x="533400" y="1390650"/>
            <a:ext cx="10668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Profiles change the execution boundary; manifest, PDP, gateways and evidence remain stable.</a:t>
            </a:r>
          </a:p>
        </p:txBody>
      </p:sp>
      <p:sp>
        <p:nvSpPr>
          <p:cNvPr id="7" name="chrome-footer-rule-19">
            <a:extLst>
              <a:ext uri="{FF2B5EF4-FFF2-40B4-BE49-F238E27FC236}">
                <a16:creationId xmlns:a16="http://schemas.microsoft.com/office/drawing/2014/main" id="{635F3AE5-56A4-4E84-8FE0-F13D04C81909}"/>
              </a:ext>
            </a:extLst>
          </p:cNvPr>
          <p:cNvSpPr>
            <a:spLocks noGrp="1"/>
          </p:cNvSpPr>
          <p:nvPr/>
        </p:nvSpPr>
        <p:spPr>
          <a:xfrm>
            <a:off x="533400" y="64198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8" name="chrome-footer-label-19">
            <a:extLst>
              <a:ext uri="{FF2B5EF4-FFF2-40B4-BE49-F238E27FC236}">
                <a16:creationId xmlns:a16="http://schemas.microsoft.com/office/drawing/2014/main" id="{7BCBC935-60F7-4507-A313-BEAFAFF947DC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TECHNICAL ARCHITECTURE</a:t>
            </a:r>
          </a:p>
        </p:txBody>
      </p:sp>
      <p:sp>
        <p:nvSpPr>
          <p:cNvPr id="9" name="chrome-footer-contact-19">
            <a:extLst>
              <a:ext uri="{FF2B5EF4-FFF2-40B4-BE49-F238E27FC236}">
                <a16:creationId xmlns:a16="http://schemas.microsoft.com/office/drawing/2014/main" id="{7C7C36C3-9B61-46FB-8C66-7A5D26CAD10E}"/>
              </a:ext>
            </a:extLst>
          </p:cNvPr>
          <p:cNvSpPr>
            <a:spLocks noGrp="1"/>
          </p:cNvSpPr>
          <p:nvPr/>
        </p:nvSpPr>
        <p:spPr>
          <a:xfrm>
            <a:off x="3619500" y="6505575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10" name="chrome-footer-page-19">
            <a:extLst>
              <a:ext uri="{FF2B5EF4-FFF2-40B4-BE49-F238E27FC236}">
                <a16:creationId xmlns:a16="http://schemas.microsoft.com/office/drawing/2014/main" id="{65F20903-CF27-4E26-BAC1-78BFBF462680}"/>
              </a:ext>
            </a:extLst>
          </p:cNvPr>
          <p:cNvSpPr>
            <a:spLocks noGrp="1"/>
          </p:cNvSpPr>
          <p:nvPr/>
        </p:nvSpPr>
        <p:spPr>
          <a:xfrm>
            <a:off x="11125200" y="649605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19</a:t>
            </a:r>
          </a:p>
        </p:txBody>
      </p:sp>
      <p:sp>
        <p:nvSpPr>
          <p:cNvPr id="11" name="topology-management-spine">
            <a:extLst>
              <a:ext uri="{FF2B5EF4-FFF2-40B4-BE49-F238E27FC236}">
                <a16:creationId xmlns:a16="http://schemas.microsoft.com/office/drawing/2014/main" id="{7680E141-A8BD-412D-AD4D-0A2E620CA840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10972800" cy="590550"/>
          </a:xfrm>
          <a:prstGeom prst="rect">
            <a:avLst/>
          </a:prstGeom>
          <a:solidFill>
            <a:srgbClr val="081B2C"/>
          </a:solidFill>
          <a:ln w="9525">
            <a:solidFill>
              <a:srgbClr val="081B2C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F5A1B55-937E-4002-A63C-322A34B4945F}"/>
              </a:ext>
            </a:extLst>
          </p:cNvPr>
          <p:cNvSpPr>
            <a:spLocks noGrp="1"/>
          </p:cNvSpPr>
          <p:nvPr/>
        </p:nvSpPr>
        <p:spPr>
          <a:xfrm>
            <a:off x="838200" y="2114550"/>
            <a:ext cx="2095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rPr>
              <a:t>SHARED LOGICAL SERVICES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46F1B32C-E420-4362-B5FA-E0DDF86D9925}"/>
              </a:ext>
            </a:extLst>
          </p:cNvPr>
          <p:cNvSpPr>
            <a:spLocks noGrp="1"/>
          </p:cNvSpPr>
          <p:nvPr/>
        </p:nvSpPr>
        <p:spPr>
          <a:xfrm>
            <a:off x="2971800" y="2076450"/>
            <a:ext cx="83629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050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050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RUN ORCHESTRATOR · PDP · REGISTRIES · POLICY DISTRIBUTION · EVIDENCE EXPORT</a:t>
            </a:r>
          </a:p>
        </p:txBody>
      </p:sp>
      <p:sp>
        <p:nvSpPr>
          <p:cNvPr id="14" name="topology-drop-0">
            <a:extLst>
              <a:ext uri="{FF2B5EF4-FFF2-40B4-BE49-F238E27FC236}">
                <a16:creationId xmlns:a16="http://schemas.microsoft.com/office/drawing/2014/main" id="{2B5E01FA-BB61-4E90-B8E6-CDB82336B148}"/>
              </a:ext>
            </a:extLst>
          </p:cNvPr>
          <p:cNvSpPr>
            <a:spLocks noGrp="1"/>
          </p:cNvSpPr>
          <p:nvPr/>
        </p:nvSpPr>
        <p:spPr>
          <a:xfrm>
            <a:off x="2438400" y="2514600"/>
            <a:ext cx="9525" cy="323850"/>
          </a:xfrm>
          <a:prstGeom prst="line">
            <a:avLst/>
          </a:prstGeom>
          <a:noFill/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5" name="topology-drop-1">
            <a:extLst>
              <a:ext uri="{FF2B5EF4-FFF2-40B4-BE49-F238E27FC236}">
                <a16:creationId xmlns:a16="http://schemas.microsoft.com/office/drawing/2014/main" id="{C84EA013-5429-4E4A-99BE-03D4DE3685D8}"/>
              </a:ext>
            </a:extLst>
          </p:cNvPr>
          <p:cNvSpPr>
            <a:spLocks noGrp="1"/>
          </p:cNvSpPr>
          <p:nvPr/>
        </p:nvSpPr>
        <p:spPr>
          <a:xfrm>
            <a:off x="6096000" y="2514600"/>
            <a:ext cx="9525" cy="323850"/>
          </a:xfrm>
          <a:prstGeom prst="line">
            <a:avLst/>
          </a:prstGeom>
          <a:noFill/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6" name="topology-drop-2">
            <a:extLst>
              <a:ext uri="{FF2B5EF4-FFF2-40B4-BE49-F238E27FC236}">
                <a16:creationId xmlns:a16="http://schemas.microsoft.com/office/drawing/2014/main" id="{E86E6DC2-936B-4B05-AF03-F18423F98D78}"/>
              </a:ext>
            </a:extLst>
          </p:cNvPr>
          <p:cNvSpPr>
            <a:spLocks noGrp="1"/>
          </p:cNvSpPr>
          <p:nvPr/>
        </p:nvSpPr>
        <p:spPr>
          <a:xfrm>
            <a:off x="9753600" y="2514600"/>
            <a:ext cx="9525" cy="323850"/>
          </a:xfrm>
          <a:prstGeom prst="line">
            <a:avLst/>
          </a:prstGeom>
          <a:noFill/>
          <a:ln w="19050">
            <a:solidFill>
              <a:srgbClr val="A33B3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7" name="topology-bay-0">
            <a:extLst>
              <a:ext uri="{FF2B5EF4-FFF2-40B4-BE49-F238E27FC236}">
                <a16:creationId xmlns:a16="http://schemas.microsoft.com/office/drawing/2014/main" id="{9FF0D2B1-01B2-4D49-B0F5-3043A96C502B}"/>
              </a:ext>
            </a:extLst>
          </p:cNvPr>
          <p:cNvSpPr>
            <a:spLocks noGrp="1"/>
          </p:cNvSpPr>
          <p:nvPr/>
        </p:nvSpPr>
        <p:spPr>
          <a:xfrm>
            <a:off x="609600" y="2838450"/>
            <a:ext cx="3352800" cy="2133600"/>
          </a:xfrm>
          <a:prstGeom prst="rect">
            <a:avLst/>
          </a:prstGeom>
          <a:solidFill>
            <a:srgbClr val="FFFFFF"/>
          </a:solidFill>
          <a:ln w="13335">
            <a:solidFill>
              <a:srgbClr val="2D7255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108B2B13-B93A-45A2-AF2D-1FF0062BC2DB}"/>
              </a:ext>
            </a:extLst>
          </p:cNvPr>
          <p:cNvSpPr>
            <a:spLocks noGrp="1"/>
          </p:cNvSpPr>
          <p:nvPr/>
        </p:nvSpPr>
        <p:spPr>
          <a:xfrm>
            <a:off x="609600" y="2838450"/>
            <a:ext cx="3352800" cy="66675"/>
          </a:xfrm>
          <a:prstGeom prst="rect">
            <a:avLst/>
          </a:prstGeom>
          <a:solidFill>
            <a:srgbClr val="2D7255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89738DEA-13F2-40B9-84CC-7637474B3D25}"/>
              </a:ext>
            </a:extLst>
          </p:cNvPr>
          <p:cNvSpPr>
            <a:spLocks noGrp="1"/>
          </p:cNvSpPr>
          <p:nvPr/>
        </p:nvSpPr>
        <p:spPr>
          <a:xfrm>
            <a:off x="800100" y="3048000"/>
            <a:ext cx="2971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12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A / LOCAL DEVELOPMENT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50F8B57F-3734-4E22-A35F-DB5A8C5ED60E}"/>
              </a:ext>
            </a:extLst>
          </p:cNvPr>
          <p:cNvSpPr>
            <a:spLocks noGrp="1"/>
          </p:cNvSpPr>
          <p:nvPr/>
        </p:nvSpPr>
        <p:spPr>
          <a:xfrm>
            <a:off x="819150" y="3467100"/>
            <a:ext cx="66675" cy="66675"/>
          </a:xfrm>
          <a:prstGeom prst="rect">
            <a:avLst/>
          </a:prstGeom>
          <a:solidFill>
            <a:srgbClr val="2D7255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9F0C5E8D-B803-499A-B0BA-B461EFE98F14}"/>
              </a:ext>
            </a:extLst>
          </p:cNvPr>
          <p:cNvSpPr>
            <a:spLocks noGrp="1"/>
          </p:cNvSpPr>
          <p:nvPr/>
        </p:nvSpPr>
        <p:spPr>
          <a:xfrm>
            <a:off x="1009650" y="3390900"/>
            <a:ext cx="2724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13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rootless OCI on managed endpoint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5ABCF79F-53F8-4ADE-B918-FAE5C7D534B4}"/>
              </a:ext>
            </a:extLst>
          </p:cNvPr>
          <p:cNvSpPr>
            <a:spLocks noGrp="1"/>
          </p:cNvSpPr>
          <p:nvPr/>
        </p:nvSpPr>
        <p:spPr>
          <a:xfrm>
            <a:off x="819150" y="3743325"/>
            <a:ext cx="66675" cy="66675"/>
          </a:xfrm>
          <a:prstGeom prst="rect">
            <a:avLst/>
          </a:prstGeom>
          <a:solidFill>
            <a:srgbClr val="2D7255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2A93815-9B8D-4850-91D6-ED06EF7C3419}"/>
              </a:ext>
            </a:extLst>
          </p:cNvPr>
          <p:cNvSpPr>
            <a:spLocks noGrp="1"/>
          </p:cNvSpPr>
          <p:nvPr/>
        </p:nvSpPr>
        <p:spPr>
          <a:xfrm>
            <a:off x="1009650" y="3667125"/>
            <a:ext cx="2724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13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public or synthetic data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AAD9C028-BB9E-4871-8313-E0310AA7FF8A}"/>
              </a:ext>
            </a:extLst>
          </p:cNvPr>
          <p:cNvSpPr>
            <a:spLocks noGrp="1"/>
          </p:cNvSpPr>
          <p:nvPr/>
        </p:nvSpPr>
        <p:spPr>
          <a:xfrm>
            <a:off x="819150" y="4019550"/>
            <a:ext cx="66675" cy="66675"/>
          </a:xfrm>
          <a:prstGeom prst="rect">
            <a:avLst/>
          </a:prstGeom>
          <a:solidFill>
            <a:srgbClr val="2D7255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A0163EF3-C52C-4B03-BC5A-AF1374DA2295}"/>
              </a:ext>
            </a:extLst>
          </p:cNvPr>
          <p:cNvSpPr>
            <a:spLocks noGrp="1"/>
          </p:cNvSpPr>
          <p:nvPr/>
        </p:nvSpPr>
        <p:spPr>
          <a:xfrm>
            <a:off x="1009650" y="3943350"/>
            <a:ext cx="2724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13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approved model gateway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450ECBCC-863F-4D9D-930B-5CB0AC0B59FE}"/>
              </a:ext>
            </a:extLst>
          </p:cNvPr>
          <p:cNvSpPr>
            <a:spLocks noGrp="1"/>
          </p:cNvSpPr>
          <p:nvPr/>
        </p:nvSpPr>
        <p:spPr>
          <a:xfrm>
            <a:off x="819150" y="4295775"/>
            <a:ext cx="66675" cy="66675"/>
          </a:xfrm>
          <a:prstGeom prst="rect">
            <a:avLst/>
          </a:prstGeom>
          <a:solidFill>
            <a:srgbClr val="2D7255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F474BD8E-34F2-4C02-A701-8A86601725A8}"/>
              </a:ext>
            </a:extLst>
          </p:cNvPr>
          <p:cNvSpPr>
            <a:spLocks noGrp="1"/>
          </p:cNvSpPr>
          <p:nvPr/>
        </p:nvSpPr>
        <p:spPr>
          <a:xfrm>
            <a:off x="1009650" y="4219575"/>
            <a:ext cx="2724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13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no production identity</a:t>
            </a: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C90C91C9-665B-46DF-8192-8CACF836AE24}"/>
              </a:ext>
            </a:extLst>
          </p:cNvPr>
          <p:cNvSpPr>
            <a:spLocks noGrp="1"/>
          </p:cNvSpPr>
          <p:nvPr/>
        </p:nvSpPr>
        <p:spPr>
          <a:xfrm>
            <a:off x="819150" y="4572000"/>
            <a:ext cx="66675" cy="66675"/>
          </a:xfrm>
          <a:prstGeom prst="rect">
            <a:avLst/>
          </a:prstGeom>
          <a:solidFill>
            <a:srgbClr val="2D7255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DFEC21C9-44BC-481D-9F4C-2D3C69EB3F9A}"/>
              </a:ext>
            </a:extLst>
          </p:cNvPr>
          <p:cNvSpPr>
            <a:spLocks noGrp="1"/>
          </p:cNvSpPr>
          <p:nvPr/>
        </p:nvSpPr>
        <p:spPr>
          <a:xfrm>
            <a:off x="1009650" y="4495800"/>
            <a:ext cx="2724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13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L0–L2</a:t>
            </a:r>
          </a:p>
        </p:txBody>
      </p:sp>
      <p:sp>
        <p:nvSpPr>
          <p:cNvPr id="30" name="topology-bay-1">
            <a:extLst>
              <a:ext uri="{FF2B5EF4-FFF2-40B4-BE49-F238E27FC236}">
                <a16:creationId xmlns:a16="http://schemas.microsoft.com/office/drawing/2014/main" id="{8161BA0B-49C1-4285-99BD-760EB7B7366B}"/>
              </a:ext>
            </a:extLst>
          </p:cNvPr>
          <p:cNvSpPr>
            <a:spLocks noGrp="1"/>
          </p:cNvSpPr>
          <p:nvPr/>
        </p:nvSpPr>
        <p:spPr>
          <a:xfrm>
            <a:off x="4267200" y="2838450"/>
            <a:ext cx="3352800" cy="2133600"/>
          </a:xfrm>
          <a:prstGeom prst="rect">
            <a:avLst/>
          </a:prstGeom>
          <a:solidFill>
            <a:srgbClr val="FFFFFF"/>
          </a:solidFill>
          <a:ln w="13335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BA74C3C9-EBD5-4D0D-B634-D5B5190EFC8B}"/>
              </a:ext>
            </a:extLst>
          </p:cNvPr>
          <p:cNvSpPr>
            <a:spLocks noGrp="1"/>
          </p:cNvSpPr>
          <p:nvPr/>
        </p:nvSpPr>
        <p:spPr>
          <a:xfrm>
            <a:off x="4267200" y="2838450"/>
            <a:ext cx="3352800" cy="66675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100F40F7-A741-4A06-9EC9-857612235FFF}"/>
              </a:ext>
            </a:extLst>
          </p:cNvPr>
          <p:cNvSpPr>
            <a:spLocks noGrp="1"/>
          </p:cNvSpPr>
          <p:nvPr/>
        </p:nvSpPr>
        <p:spPr>
          <a:xfrm>
            <a:off x="4457700" y="3048000"/>
            <a:ext cx="2971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12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B / CENTRAL PLATFORM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EE1BE2A1-9BFB-4BA3-B205-C8E65A92E28F}"/>
              </a:ext>
            </a:extLst>
          </p:cNvPr>
          <p:cNvSpPr>
            <a:spLocks noGrp="1"/>
          </p:cNvSpPr>
          <p:nvPr/>
        </p:nvSpPr>
        <p:spPr>
          <a:xfrm>
            <a:off x="4476750" y="3467100"/>
            <a:ext cx="66675" cy="66675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8E1F5D26-5649-48CF-A4CA-5FCB45A72B01}"/>
              </a:ext>
            </a:extLst>
          </p:cNvPr>
          <p:cNvSpPr>
            <a:spLocks noGrp="1"/>
          </p:cNvSpPr>
          <p:nvPr/>
        </p:nvSpPr>
        <p:spPr>
          <a:xfrm>
            <a:off x="4667250" y="3390900"/>
            <a:ext cx="2724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13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centrally managed per-run sandbox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3440383F-AC58-457D-9822-EB3736CE77A4}"/>
              </a:ext>
            </a:extLst>
          </p:cNvPr>
          <p:cNvSpPr>
            <a:spLocks noGrp="1"/>
          </p:cNvSpPr>
          <p:nvPr/>
        </p:nvSpPr>
        <p:spPr>
          <a:xfrm>
            <a:off x="4476750" y="3743325"/>
            <a:ext cx="66675" cy="66675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19AEDDA2-0388-483B-A216-35A0CD186152}"/>
              </a:ext>
            </a:extLst>
          </p:cNvPr>
          <p:cNvSpPr>
            <a:spLocks noGrp="1"/>
          </p:cNvSpPr>
          <p:nvPr/>
        </p:nvSpPr>
        <p:spPr>
          <a:xfrm>
            <a:off x="4667250" y="3667125"/>
            <a:ext cx="2724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13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green/yellow + approved personal data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376FDACA-26F1-4F7D-9AE9-F7C88E210174}"/>
              </a:ext>
            </a:extLst>
          </p:cNvPr>
          <p:cNvSpPr>
            <a:spLocks noGrp="1"/>
          </p:cNvSpPr>
          <p:nvPr/>
        </p:nvSpPr>
        <p:spPr>
          <a:xfrm>
            <a:off x="4476750" y="4019550"/>
            <a:ext cx="66675" cy="66675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EB809441-8823-41BB-9D38-251E7B9B1572}"/>
              </a:ext>
            </a:extLst>
          </p:cNvPr>
          <p:cNvSpPr>
            <a:spLocks noGrp="1"/>
          </p:cNvSpPr>
          <p:nvPr/>
        </p:nvSpPr>
        <p:spPr>
          <a:xfrm>
            <a:off x="4667250" y="3943350"/>
            <a:ext cx="2724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13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central model/tool/data/secrets gateways</a:t>
            </a:r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141D610B-EB95-4EBF-9DE1-AB73B1B78FD8}"/>
              </a:ext>
            </a:extLst>
          </p:cNvPr>
          <p:cNvSpPr>
            <a:spLocks noGrp="1"/>
          </p:cNvSpPr>
          <p:nvPr/>
        </p:nvSpPr>
        <p:spPr>
          <a:xfrm>
            <a:off x="4476750" y="4295775"/>
            <a:ext cx="66675" cy="66675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6F13DCDF-8A98-4E19-AD22-A7CD8F964132}"/>
              </a:ext>
            </a:extLst>
          </p:cNvPr>
          <p:cNvSpPr>
            <a:spLocks noGrp="1"/>
          </p:cNvSpPr>
          <p:nvPr/>
        </p:nvSpPr>
        <p:spPr>
          <a:xfrm>
            <a:off x="4667250" y="4219575"/>
            <a:ext cx="2724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13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SSO · JIT · DLP</a:t>
            </a:r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3C881BD3-A35F-40B8-9704-3049D0B659C8}"/>
              </a:ext>
            </a:extLst>
          </p:cNvPr>
          <p:cNvSpPr>
            <a:spLocks noGrp="1"/>
          </p:cNvSpPr>
          <p:nvPr/>
        </p:nvSpPr>
        <p:spPr>
          <a:xfrm>
            <a:off x="4476750" y="4572000"/>
            <a:ext cx="66675" cy="66675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DABADD3D-5291-4FF0-93C6-93407621266D}"/>
              </a:ext>
            </a:extLst>
          </p:cNvPr>
          <p:cNvSpPr>
            <a:spLocks noGrp="1"/>
          </p:cNvSpPr>
          <p:nvPr/>
        </p:nvSpPr>
        <p:spPr>
          <a:xfrm>
            <a:off x="4667250" y="4495800"/>
            <a:ext cx="2724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13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L0–L3</a:t>
            </a:r>
          </a:p>
        </p:txBody>
      </p:sp>
      <p:sp>
        <p:nvSpPr>
          <p:cNvPr id="43" name="topology-bay-2">
            <a:extLst>
              <a:ext uri="{FF2B5EF4-FFF2-40B4-BE49-F238E27FC236}">
                <a16:creationId xmlns:a16="http://schemas.microsoft.com/office/drawing/2014/main" id="{ED22E029-95D7-4971-AAF3-CF5AABB79048}"/>
              </a:ext>
            </a:extLst>
          </p:cNvPr>
          <p:cNvSpPr>
            <a:spLocks noGrp="1"/>
          </p:cNvSpPr>
          <p:nvPr/>
        </p:nvSpPr>
        <p:spPr>
          <a:xfrm>
            <a:off x="7924800" y="2838450"/>
            <a:ext cx="3352800" cy="2133600"/>
          </a:xfrm>
          <a:prstGeom prst="rect">
            <a:avLst/>
          </a:prstGeom>
          <a:solidFill>
            <a:srgbClr val="FFFFFF"/>
          </a:solidFill>
          <a:ln w="28575">
            <a:solidFill>
              <a:srgbClr val="A33B3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A86D9F37-6AC6-4817-AA98-1406F751776D}"/>
              </a:ext>
            </a:extLst>
          </p:cNvPr>
          <p:cNvSpPr>
            <a:spLocks noGrp="1"/>
          </p:cNvSpPr>
          <p:nvPr/>
        </p:nvSpPr>
        <p:spPr>
          <a:xfrm>
            <a:off x="7924800" y="2838450"/>
            <a:ext cx="3352800" cy="66675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CE92F963-BE2B-4F20-9E7E-703B1BBB058F}"/>
              </a:ext>
            </a:extLst>
          </p:cNvPr>
          <p:cNvSpPr>
            <a:spLocks noGrp="1"/>
          </p:cNvSpPr>
          <p:nvPr/>
        </p:nvSpPr>
        <p:spPr>
          <a:xfrm>
            <a:off x="8115300" y="3048000"/>
            <a:ext cx="2971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12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12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C / RESTRICTIVE</a:t>
            </a:r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CD846E8-893B-457E-ACA2-BFCEA0069CF8}"/>
              </a:ext>
            </a:extLst>
          </p:cNvPr>
          <p:cNvSpPr>
            <a:spLocks noGrp="1"/>
          </p:cNvSpPr>
          <p:nvPr/>
        </p:nvSpPr>
        <p:spPr>
          <a:xfrm>
            <a:off x="8134350" y="3467100"/>
            <a:ext cx="66675" cy="66675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FC0809ED-0C4A-45D0-B06B-62A233AF9E0F}"/>
              </a:ext>
            </a:extLst>
          </p:cNvPr>
          <p:cNvSpPr>
            <a:spLocks noGrp="1"/>
          </p:cNvSpPr>
          <p:nvPr/>
        </p:nvSpPr>
        <p:spPr>
          <a:xfrm>
            <a:off x="8324850" y="3390900"/>
            <a:ext cx="2724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13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micro-VM or dedicated zone</a:t>
            </a:r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39A0B313-806A-4703-BF84-6C2F1E3466CD}"/>
              </a:ext>
            </a:extLst>
          </p:cNvPr>
          <p:cNvSpPr>
            <a:spLocks noGrp="1"/>
          </p:cNvSpPr>
          <p:nvPr/>
        </p:nvSpPr>
        <p:spPr>
          <a:xfrm>
            <a:off x="8134350" y="3743325"/>
            <a:ext cx="66675" cy="66675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04050686-4B37-46C3-9A02-F60E24AD4805}"/>
              </a:ext>
            </a:extLst>
          </p:cNvPr>
          <p:cNvSpPr>
            <a:spLocks noGrp="1"/>
          </p:cNvSpPr>
          <p:nvPr/>
        </p:nvSpPr>
        <p:spPr>
          <a:xfrm>
            <a:off x="8324850" y="3667125"/>
            <a:ext cx="2724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13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dedicated or private endpoints</a:t>
            </a:r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14A7E4BD-8F05-4543-8DCD-6F4125221099}"/>
              </a:ext>
            </a:extLst>
          </p:cNvPr>
          <p:cNvSpPr>
            <a:spLocks noGrp="1"/>
          </p:cNvSpPr>
          <p:nvPr/>
        </p:nvSpPr>
        <p:spPr>
          <a:xfrm>
            <a:off x="8134350" y="4019550"/>
            <a:ext cx="66675" cy="66675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B4017BC6-96F4-4F09-B38D-AF27DF953135}"/>
              </a:ext>
            </a:extLst>
          </p:cNvPr>
          <p:cNvSpPr>
            <a:spLocks noGrp="1"/>
          </p:cNvSpPr>
          <p:nvPr/>
        </p:nvSpPr>
        <p:spPr>
          <a:xfrm>
            <a:off x="8324850" y="3943350"/>
            <a:ext cx="2724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13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two-person approval</a:t>
            </a:r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0D7FEE34-7C7A-4DF8-BC23-CF5774B4B8E1}"/>
              </a:ext>
            </a:extLst>
          </p:cNvPr>
          <p:cNvSpPr>
            <a:spLocks noGrp="1"/>
          </p:cNvSpPr>
          <p:nvPr/>
        </p:nvSpPr>
        <p:spPr>
          <a:xfrm>
            <a:off x="8134350" y="4295775"/>
            <a:ext cx="66675" cy="66675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39932823-BAFA-4E2D-B599-40395CACA42F}"/>
              </a:ext>
            </a:extLst>
          </p:cNvPr>
          <p:cNvSpPr>
            <a:spLocks noGrp="1"/>
          </p:cNvSpPr>
          <p:nvPr/>
        </p:nvSpPr>
        <p:spPr>
          <a:xfrm>
            <a:off x="8324850" y="4219575"/>
            <a:ext cx="2724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13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red data remains default-deny</a:t>
            </a:r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9067BC01-23E0-4F7E-9B0A-D29896A01912}"/>
              </a:ext>
            </a:extLst>
          </p:cNvPr>
          <p:cNvSpPr>
            <a:spLocks noGrp="1"/>
          </p:cNvSpPr>
          <p:nvPr/>
        </p:nvSpPr>
        <p:spPr>
          <a:xfrm>
            <a:off x="8134350" y="4572000"/>
            <a:ext cx="66675" cy="66675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19D15E93-59F5-4E03-8D24-854F9302A5E1}"/>
              </a:ext>
            </a:extLst>
          </p:cNvPr>
          <p:cNvSpPr>
            <a:spLocks noGrp="1"/>
          </p:cNvSpPr>
          <p:nvPr/>
        </p:nvSpPr>
        <p:spPr>
          <a:xfrm>
            <a:off x="8324850" y="4495800"/>
            <a:ext cx="27241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013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013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content logging only by exception</a:t>
            </a:r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4401EAD5-EF50-4EFC-AF91-25E8D197A912}"/>
              </a:ext>
            </a:extLst>
          </p:cNvPr>
          <p:cNvSpPr>
            <a:spLocks noGrp="1"/>
          </p:cNvSpPr>
          <p:nvPr/>
        </p:nvSpPr>
        <p:spPr>
          <a:xfrm>
            <a:off x="609600" y="5086350"/>
            <a:ext cx="109728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975" b="1" i="0">
                <a:solidFill>
                  <a:srgbClr val="A33B3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A33B3B"/>
                </a:solidFill>
                <a:latin typeface="Aptos Mono"/>
                <a:ea typeface="Aptos Mono"/>
                <a:cs typeface="Aptos Mono"/>
              </a:rPr>
              <a:t>SENSITIVE DATA NEVER MOVES DOWN TO WEAKER ISOLATION</a:t>
            </a:r>
          </a:p>
        </p:txBody>
      </p:sp>
      <p:sp>
        <p:nvSpPr>
          <p:cNvPr id="57" name="profile-test-gate">
            <a:extLst>
              <a:ext uri="{FF2B5EF4-FFF2-40B4-BE49-F238E27FC236}">
                <a16:creationId xmlns:a16="http://schemas.microsoft.com/office/drawing/2014/main" id="{4309A20A-395E-4222-8716-BB1C618E4EFF}"/>
              </a:ext>
            </a:extLst>
          </p:cNvPr>
          <p:cNvSpPr>
            <a:spLocks noGrp="1"/>
          </p:cNvSpPr>
          <p:nvPr/>
        </p:nvSpPr>
        <p:spPr>
          <a:xfrm>
            <a:off x="609600" y="5410200"/>
            <a:ext cx="10972800" cy="38100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0752A8BE-5DC6-4EA1-A17B-8172F1BD0217}"/>
              </a:ext>
            </a:extLst>
          </p:cNvPr>
          <p:cNvSpPr>
            <a:spLocks noGrp="1"/>
          </p:cNvSpPr>
          <p:nvPr/>
        </p:nvSpPr>
        <p:spPr>
          <a:xfrm>
            <a:off x="609600" y="5562600"/>
            <a:ext cx="21526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PROFILE ENABLEMENT GATE</a:t>
            </a:r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B19539AF-5A75-4D6C-8FFE-A805A8962C90}"/>
              </a:ext>
            </a:extLst>
          </p:cNvPr>
          <p:cNvSpPr>
            <a:spLocks noGrp="1"/>
          </p:cNvSpPr>
          <p:nvPr/>
        </p:nvSpPr>
        <p:spPr>
          <a:xfrm>
            <a:off x="2895600" y="5600700"/>
            <a:ext cx="76200" cy="76200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281E925A-5ABA-4745-A5C9-3A867701D3A2}"/>
              </a:ext>
            </a:extLst>
          </p:cNvPr>
          <p:cNvSpPr>
            <a:spLocks noGrp="1"/>
          </p:cNvSpPr>
          <p:nvPr/>
        </p:nvSpPr>
        <p:spPr>
          <a:xfrm>
            <a:off x="3067050" y="5543550"/>
            <a:ext cx="2457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contract + compatibility</a:t>
            </a:r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656D806E-ECC6-4227-B2EB-F431A4E0947C}"/>
              </a:ext>
            </a:extLst>
          </p:cNvPr>
          <p:cNvSpPr>
            <a:spLocks noGrp="1"/>
          </p:cNvSpPr>
          <p:nvPr/>
        </p:nvSpPr>
        <p:spPr>
          <a:xfrm>
            <a:off x="5676900" y="5600700"/>
            <a:ext cx="76200" cy="7620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E787C042-195C-4E0F-A04E-98BB6A10D980}"/>
              </a:ext>
            </a:extLst>
          </p:cNvPr>
          <p:cNvSpPr>
            <a:spLocks noGrp="1"/>
          </p:cNvSpPr>
          <p:nvPr/>
        </p:nvSpPr>
        <p:spPr>
          <a:xfrm>
            <a:off x="5848350" y="5543550"/>
            <a:ext cx="2457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unknown-major fail-safe</a:t>
            </a:r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CA857DCA-5FC7-4078-B021-FBFE3E7A919A}"/>
              </a:ext>
            </a:extLst>
          </p:cNvPr>
          <p:cNvSpPr>
            <a:spLocks noGrp="1"/>
          </p:cNvSpPr>
          <p:nvPr/>
        </p:nvSpPr>
        <p:spPr>
          <a:xfrm>
            <a:off x="8458200" y="5600700"/>
            <a:ext cx="76200" cy="76200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AC04B938-BA55-466D-B358-2328717A13B0}"/>
              </a:ext>
            </a:extLst>
          </p:cNvPr>
          <p:cNvSpPr>
            <a:spLocks noGrp="1"/>
          </p:cNvSpPr>
          <p:nvPr/>
        </p:nvSpPr>
        <p:spPr>
          <a:xfrm>
            <a:off x="8629650" y="5543550"/>
            <a:ext cx="2457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injection + exfiltration</a:t>
            </a:r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E1F499FD-0854-44E2-AE63-1943997A8BA5}"/>
              </a:ext>
            </a:extLst>
          </p:cNvPr>
          <p:cNvSpPr>
            <a:spLocks noGrp="1"/>
          </p:cNvSpPr>
          <p:nvPr/>
        </p:nvSpPr>
        <p:spPr>
          <a:xfrm>
            <a:off x="2895600" y="5886450"/>
            <a:ext cx="76200" cy="76200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DB864435-C816-4BDD-A84D-C25E9ACC9523}"/>
              </a:ext>
            </a:extLst>
          </p:cNvPr>
          <p:cNvSpPr>
            <a:spLocks noGrp="1"/>
          </p:cNvSpPr>
          <p:nvPr/>
        </p:nvSpPr>
        <p:spPr>
          <a:xfrm>
            <a:off x="3067050" y="5829300"/>
            <a:ext cx="2457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tenant/run isolation</a:t>
            </a:r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692D222F-1A17-4110-BA6C-7FAC972D7BCA}"/>
              </a:ext>
            </a:extLst>
          </p:cNvPr>
          <p:cNvSpPr>
            <a:spLocks noGrp="1"/>
          </p:cNvSpPr>
          <p:nvPr/>
        </p:nvSpPr>
        <p:spPr>
          <a:xfrm>
            <a:off x="5676900" y="5886450"/>
            <a:ext cx="76200" cy="76200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92E466D8-2535-4838-9D43-07CB3D96D5FC}"/>
              </a:ext>
            </a:extLst>
          </p:cNvPr>
          <p:cNvSpPr>
            <a:spLocks noGrp="1"/>
          </p:cNvSpPr>
          <p:nvPr/>
        </p:nvSpPr>
        <p:spPr>
          <a:xfrm>
            <a:off x="5848350" y="5829300"/>
            <a:ext cx="2457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kill-switch drill</a:t>
            </a:r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6198E00D-CEFE-4DCA-A257-AEE0E431025F}"/>
              </a:ext>
            </a:extLst>
          </p:cNvPr>
          <p:cNvSpPr>
            <a:spLocks noGrp="1"/>
          </p:cNvSpPr>
          <p:nvPr/>
        </p:nvSpPr>
        <p:spPr>
          <a:xfrm>
            <a:off x="8458200" y="5886450"/>
            <a:ext cx="76200" cy="76200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8F9FE3AB-A6CD-4BB3-89B5-FC85C51993A5}"/>
              </a:ext>
            </a:extLst>
          </p:cNvPr>
          <p:cNvSpPr>
            <a:spLocks noGrp="1"/>
          </p:cNvSpPr>
          <p:nvPr/>
        </p:nvSpPr>
        <p:spPr>
          <a:xfrm>
            <a:off x="8629650" y="5829300"/>
            <a:ext cx="2457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evidence integrity</a:t>
            </a:r>
          </a:p>
        </p:txBody>
      </p:sp>
    </p:spTree>
    <p:extLst>
      <p:ext uri="{BB962C8B-B14F-4D97-AF65-F5344CB8AC3E}">
        <p14:creationId xmlns:p14="http://schemas.microsoft.com/office/powerpoint/2010/main" val="72621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hrome-rail-2">
            <a:extLst>
              <a:ext uri="{FF2B5EF4-FFF2-40B4-BE49-F238E27FC236}">
                <a16:creationId xmlns:a16="http://schemas.microsoft.com/office/drawing/2014/main" id="{91013458-2464-4CA5-B380-435577E8109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hrome-section-2">
            <a:extLst>
              <a:ext uri="{FF2B5EF4-FFF2-40B4-BE49-F238E27FC236}">
                <a16:creationId xmlns:a16="http://schemas.microsoft.com/office/drawing/2014/main" id="{D29335ED-F7F4-4396-8755-4DD192DC7747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01 / WHY</a:t>
            </a:r>
          </a:p>
        </p:txBody>
      </p:sp>
      <p:sp>
        <p:nvSpPr>
          <p:cNvPr id="3" name="chrome-title-2">
            <a:extLst>
              <a:ext uri="{FF2B5EF4-FFF2-40B4-BE49-F238E27FC236}">
                <a16:creationId xmlns:a16="http://schemas.microsoft.com/office/drawing/2014/main" id="{556D02A7-898B-4D13-B34F-36BE8965614F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The agent engine cannot be the enforcement root</a:t>
            </a:r>
          </a:p>
        </p:txBody>
      </p:sp>
      <p:sp>
        <p:nvSpPr>
          <p:cNvPr id="4" name="chrome-title-rule-2">
            <a:extLst>
              <a:ext uri="{FF2B5EF4-FFF2-40B4-BE49-F238E27FC236}">
                <a16:creationId xmlns:a16="http://schemas.microsoft.com/office/drawing/2014/main" id="{ADA0AB44-204D-470B-8477-8BC7F13005E4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chrome-title-accent-2">
            <a:extLst>
              <a:ext uri="{FF2B5EF4-FFF2-40B4-BE49-F238E27FC236}">
                <a16:creationId xmlns:a16="http://schemas.microsoft.com/office/drawing/2014/main" id="{65AF14E0-1FF7-4819-ADEA-9514817A7306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81915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hrome-subtitle-2">
            <a:extLst>
              <a:ext uri="{FF2B5EF4-FFF2-40B4-BE49-F238E27FC236}">
                <a16:creationId xmlns:a16="http://schemas.microsoft.com/office/drawing/2014/main" id="{80EAC0D2-5F5C-44A9-BDC2-B0D03DBE0E25}"/>
              </a:ext>
            </a:extLst>
          </p:cNvPr>
          <p:cNvSpPr>
            <a:spLocks noGrp="1"/>
          </p:cNvSpPr>
          <p:nvPr/>
        </p:nvSpPr>
        <p:spPr>
          <a:xfrm>
            <a:off x="533400" y="1390650"/>
            <a:ext cx="10668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Native controls remain useful defence in depth. They are not a universal boundary for host authority.</a:t>
            </a:r>
          </a:p>
        </p:txBody>
      </p:sp>
      <p:sp>
        <p:nvSpPr>
          <p:cNvPr id="7" name="chrome-footer-rule-2">
            <a:extLst>
              <a:ext uri="{FF2B5EF4-FFF2-40B4-BE49-F238E27FC236}">
                <a16:creationId xmlns:a16="http://schemas.microsoft.com/office/drawing/2014/main" id="{E5F72E96-C6E0-4E14-97A0-FCB1A0F27128}"/>
              </a:ext>
            </a:extLst>
          </p:cNvPr>
          <p:cNvSpPr>
            <a:spLocks noGrp="1"/>
          </p:cNvSpPr>
          <p:nvPr/>
        </p:nvSpPr>
        <p:spPr>
          <a:xfrm>
            <a:off x="533400" y="64198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8" name="chrome-footer-label-2">
            <a:extLst>
              <a:ext uri="{FF2B5EF4-FFF2-40B4-BE49-F238E27FC236}">
                <a16:creationId xmlns:a16="http://schemas.microsoft.com/office/drawing/2014/main" id="{66FFC807-674A-494C-8D4E-655BF4F9D183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TECHNICAL ARCHITECTURE</a:t>
            </a:r>
          </a:p>
        </p:txBody>
      </p:sp>
      <p:sp>
        <p:nvSpPr>
          <p:cNvPr id="9" name="chrome-footer-contact-2">
            <a:extLst>
              <a:ext uri="{FF2B5EF4-FFF2-40B4-BE49-F238E27FC236}">
                <a16:creationId xmlns:a16="http://schemas.microsoft.com/office/drawing/2014/main" id="{9F4D8EDE-A887-454C-8D64-A139581B937B}"/>
              </a:ext>
            </a:extLst>
          </p:cNvPr>
          <p:cNvSpPr>
            <a:spLocks noGrp="1"/>
          </p:cNvSpPr>
          <p:nvPr/>
        </p:nvSpPr>
        <p:spPr>
          <a:xfrm>
            <a:off x="3619500" y="6505575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10" name="chrome-footer-page-2">
            <a:extLst>
              <a:ext uri="{FF2B5EF4-FFF2-40B4-BE49-F238E27FC236}">
                <a16:creationId xmlns:a16="http://schemas.microsoft.com/office/drawing/2014/main" id="{F9FEAC16-334C-4D9C-AE30-F2B84088E3B1}"/>
              </a:ext>
            </a:extLst>
          </p:cNvPr>
          <p:cNvSpPr>
            <a:spLocks noGrp="1"/>
          </p:cNvSpPr>
          <p:nvPr/>
        </p:nvSpPr>
        <p:spPr>
          <a:xfrm>
            <a:off x="11125200" y="649605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1" name="why-boundary">
            <a:extLst>
              <a:ext uri="{FF2B5EF4-FFF2-40B4-BE49-F238E27FC236}">
                <a16:creationId xmlns:a16="http://schemas.microsoft.com/office/drawing/2014/main" id="{0FB59C87-98B2-4F97-948B-28F8D1008E13}"/>
              </a:ext>
            </a:extLst>
          </p:cNvPr>
          <p:cNvSpPr>
            <a:spLocks noGrp="1"/>
          </p:cNvSpPr>
          <p:nvPr/>
        </p:nvSpPr>
        <p:spPr>
          <a:xfrm>
            <a:off x="4000500" y="1924050"/>
            <a:ext cx="19050" cy="3371850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2" name="why-inside-accent">
            <a:extLst>
              <a:ext uri="{FF2B5EF4-FFF2-40B4-BE49-F238E27FC236}">
                <a16:creationId xmlns:a16="http://schemas.microsoft.com/office/drawing/2014/main" id="{2D95D487-3E0B-42C7-8EB6-A179B319F262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95250" cy="337185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FE902897-E23E-4EFE-AC9E-88F597D4FC02}"/>
              </a:ext>
            </a:extLst>
          </p:cNvPr>
          <p:cNvSpPr>
            <a:spLocks noGrp="1"/>
          </p:cNvSpPr>
          <p:nvPr/>
        </p:nvSpPr>
        <p:spPr>
          <a:xfrm>
            <a:off x="876300" y="1924050"/>
            <a:ext cx="2762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rPr>
              <a:t>INSIDE THE AGENT PROCESS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38A2F75-0222-4B3E-BEB7-B92A32090F14}"/>
              </a:ext>
            </a:extLst>
          </p:cNvPr>
          <p:cNvSpPr>
            <a:spLocks noGrp="1"/>
          </p:cNvSpPr>
          <p:nvPr/>
        </p:nvSpPr>
        <p:spPr>
          <a:xfrm>
            <a:off x="876300" y="2305050"/>
            <a:ext cx="27241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0000"/>
              </a:lnSpc>
              <a:buNone/>
              <a:defRPr sz="225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225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Replaceable +</a:t>
            </a:r>
          </a:p>
          <a:p>
            <a:pPr algn="l">
              <a:lnSpc>
                <a:spcPct val="90000"/>
              </a:lnSpc>
              <a:buNone/>
              <a:defRPr sz="225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225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untrusted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5808A44E-3EF7-499E-A378-786B9A9A54ED}"/>
              </a:ext>
            </a:extLst>
          </p:cNvPr>
          <p:cNvSpPr>
            <a:spLocks noGrp="1"/>
          </p:cNvSpPr>
          <p:nvPr/>
        </p:nvSpPr>
        <p:spPr>
          <a:xfrm>
            <a:off x="876300" y="3343275"/>
            <a:ext cx="76200" cy="7620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8DDD6059-2AD9-48FE-AD5E-2E2659E05DE8}"/>
              </a:ext>
            </a:extLst>
          </p:cNvPr>
          <p:cNvSpPr>
            <a:spLocks noGrp="1"/>
          </p:cNvSpPr>
          <p:nvPr/>
        </p:nvSpPr>
        <p:spPr>
          <a:xfrm>
            <a:off x="1085850" y="3276600"/>
            <a:ext cx="2571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1275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Prompt and context can change.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F2B87EB5-A7ED-4857-BCF2-D91A699AD48E}"/>
              </a:ext>
            </a:extLst>
          </p:cNvPr>
          <p:cNvSpPr>
            <a:spLocks noGrp="1"/>
          </p:cNvSpPr>
          <p:nvPr/>
        </p:nvSpPr>
        <p:spPr>
          <a:xfrm>
            <a:off x="876300" y="3971925"/>
            <a:ext cx="76200" cy="7620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B33F1A2D-0274-4D28-9A50-2CA2090893B6}"/>
              </a:ext>
            </a:extLst>
          </p:cNvPr>
          <p:cNvSpPr>
            <a:spLocks noGrp="1"/>
          </p:cNvSpPr>
          <p:nvPr/>
        </p:nvSpPr>
        <p:spPr>
          <a:xfrm>
            <a:off x="1085850" y="3905250"/>
            <a:ext cx="2571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1275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Plugins may inherit host authority.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93CEEBE5-64AD-4BEE-82C7-8E6153839738}"/>
              </a:ext>
            </a:extLst>
          </p:cNvPr>
          <p:cNvSpPr>
            <a:spLocks noGrp="1"/>
          </p:cNvSpPr>
          <p:nvPr/>
        </p:nvSpPr>
        <p:spPr>
          <a:xfrm>
            <a:off x="876300" y="4600575"/>
            <a:ext cx="76200" cy="7620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D6C14B9C-5183-4BA9-9B75-53762ADEDE21}"/>
              </a:ext>
            </a:extLst>
          </p:cNvPr>
          <p:cNvSpPr>
            <a:spLocks noGrp="1"/>
          </p:cNvSpPr>
          <p:nvPr/>
        </p:nvSpPr>
        <p:spPr>
          <a:xfrm>
            <a:off x="1085850" y="4533900"/>
            <a:ext cx="2571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1275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Permissions vary by engine and version.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2F80EF16-0D1A-494A-93D5-B6D41CE48A6D}"/>
              </a:ext>
            </a:extLst>
          </p:cNvPr>
          <p:cNvSpPr>
            <a:spLocks noGrp="1"/>
          </p:cNvSpPr>
          <p:nvPr/>
        </p:nvSpPr>
        <p:spPr>
          <a:xfrm>
            <a:off x="4438650" y="192405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OUTSIDE THE AGENT PROCESS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55875DAD-DCD6-4D9D-B572-A7D92B3FB25C}"/>
              </a:ext>
            </a:extLst>
          </p:cNvPr>
          <p:cNvSpPr>
            <a:spLocks noGrp="1"/>
          </p:cNvSpPr>
          <p:nvPr/>
        </p:nvSpPr>
        <p:spPr>
          <a:xfrm>
            <a:off x="4438650" y="2305050"/>
            <a:ext cx="6858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25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225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External control plane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9CD75476-099A-4832-9368-BC2FBD8F7524}"/>
              </a:ext>
            </a:extLst>
          </p:cNvPr>
          <p:cNvSpPr>
            <a:spLocks noGrp="1"/>
          </p:cNvSpPr>
          <p:nvPr/>
        </p:nvSpPr>
        <p:spPr>
          <a:xfrm>
            <a:off x="4438650" y="3124200"/>
            <a:ext cx="4191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46EBFE50-4FEA-469A-BBAC-055E4A22DE81}"/>
              </a:ext>
            </a:extLst>
          </p:cNvPr>
          <p:cNvSpPr>
            <a:spLocks noGrp="1"/>
          </p:cNvSpPr>
          <p:nvPr/>
        </p:nvSpPr>
        <p:spPr>
          <a:xfrm>
            <a:off x="5029200" y="3105150"/>
            <a:ext cx="6096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135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Gates files, shell, network, models, tools and secrets.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32843A90-F2CA-4FB1-A7F6-93A6D34A697E}"/>
              </a:ext>
            </a:extLst>
          </p:cNvPr>
          <p:cNvSpPr>
            <a:spLocks noGrp="1"/>
          </p:cNvSpPr>
          <p:nvPr/>
        </p:nvSpPr>
        <p:spPr>
          <a:xfrm>
            <a:off x="4438650" y="3638550"/>
            <a:ext cx="668655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CDB19E16-5431-4119-AABA-F35BCE45A58D}"/>
              </a:ext>
            </a:extLst>
          </p:cNvPr>
          <p:cNvSpPr>
            <a:spLocks noGrp="1"/>
          </p:cNvSpPr>
          <p:nvPr/>
        </p:nvSpPr>
        <p:spPr>
          <a:xfrm>
            <a:off x="4438650" y="3848100"/>
            <a:ext cx="4191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5F93102-CF5C-4FE0-B2DC-6740FD335F0F}"/>
              </a:ext>
            </a:extLst>
          </p:cNvPr>
          <p:cNvSpPr>
            <a:spLocks noGrp="1"/>
          </p:cNvSpPr>
          <p:nvPr/>
        </p:nvSpPr>
        <p:spPr>
          <a:xfrm>
            <a:off x="5029200" y="3829050"/>
            <a:ext cx="6096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135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Binds identity, purpose, data class, autonomy and approvals.</a:t>
            </a: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FFE4C3C5-E04F-4A60-9B38-7A23DBCC0397}"/>
              </a:ext>
            </a:extLst>
          </p:cNvPr>
          <p:cNvSpPr>
            <a:spLocks noGrp="1"/>
          </p:cNvSpPr>
          <p:nvPr/>
        </p:nvSpPr>
        <p:spPr>
          <a:xfrm>
            <a:off x="4438650" y="4362450"/>
            <a:ext cx="668655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7FC49ECF-DE27-4427-A522-B0EB0A3A4A5F}"/>
              </a:ext>
            </a:extLst>
          </p:cNvPr>
          <p:cNvSpPr>
            <a:spLocks noGrp="1"/>
          </p:cNvSpPr>
          <p:nvPr/>
        </p:nvSpPr>
        <p:spPr>
          <a:xfrm>
            <a:off x="4438650" y="4572000"/>
            <a:ext cx="4191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2F2351E8-9540-4ADF-BC31-CD2D77CDB3D7}"/>
              </a:ext>
            </a:extLst>
          </p:cNvPr>
          <p:cNvSpPr>
            <a:spLocks noGrp="1"/>
          </p:cNvSpPr>
          <p:nvPr/>
        </p:nvSpPr>
        <p:spPr>
          <a:xfrm>
            <a:off x="5029200" y="4552950"/>
            <a:ext cx="6096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135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35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Records decisions, versions and controls as metadata-first evidence.</a:t>
            </a: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43AA6E1D-C512-4434-B41F-4CE83F367D95}"/>
              </a:ext>
            </a:extLst>
          </p:cNvPr>
          <p:cNvSpPr>
            <a:spLocks noGrp="1"/>
          </p:cNvSpPr>
          <p:nvPr/>
        </p:nvSpPr>
        <p:spPr>
          <a:xfrm>
            <a:off x="4438650" y="5086350"/>
            <a:ext cx="668655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2" name="why-test-rule">
            <a:extLst>
              <a:ext uri="{FF2B5EF4-FFF2-40B4-BE49-F238E27FC236}">
                <a16:creationId xmlns:a16="http://schemas.microsoft.com/office/drawing/2014/main" id="{74D7A55A-AF9C-4BC3-A4D0-039A1516E2D6}"/>
              </a:ext>
            </a:extLst>
          </p:cNvPr>
          <p:cNvSpPr>
            <a:spLocks noGrp="1"/>
          </p:cNvSpPr>
          <p:nvPr/>
        </p:nvSpPr>
        <p:spPr>
          <a:xfrm>
            <a:off x="609600" y="5562600"/>
            <a:ext cx="10668000" cy="28575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F0D49266-64F4-45A3-A56F-FF7D1BD9BC75}"/>
              </a:ext>
            </a:extLst>
          </p:cNvPr>
          <p:cNvSpPr>
            <a:spLocks noGrp="1"/>
          </p:cNvSpPr>
          <p:nvPr/>
        </p:nvSpPr>
        <p:spPr>
          <a:xfrm>
            <a:off x="609600" y="5715000"/>
            <a:ext cx="1676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BOUNDARY TEST</a:t>
            </a: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1FB8C6F1-AB7F-40F6-91C1-1C50EBABC025}"/>
              </a:ext>
            </a:extLst>
          </p:cNvPr>
          <p:cNvSpPr>
            <a:spLocks noGrp="1"/>
          </p:cNvSpPr>
          <p:nvPr/>
        </p:nvSpPr>
        <p:spPr>
          <a:xfrm>
            <a:off x="2305050" y="5676900"/>
            <a:ext cx="89725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575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575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Changing the prompt, plugin or engine must not remove enforcement.</a:t>
            </a:r>
          </a:p>
        </p:txBody>
      </p:sp>
    </p:spTree>
    <p:extLst>
      <p:ext uri="{BB962C8B-B14F-4D97-AF65-F5344CB8AC3E}">
        <p14:creationId xmlns:p14="http://schemas.microsoft.com/office/powerpoint/2010/main" val="20824721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chrome-rail-20">
            <a:extLst>
              <a:ext uri="{FF2B5EF4-FFF2-40B4-BE49-F238E27FC236}">
                <a16:creationId xmlns:a16="http://schemas.microsoft.com/office/drawing/2014/main" id="{AF4A2BAA-28B6-476A-B754-86F91B27FE0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hrome-section-20">
            <a:extLst>
              <a:ext uri="{FF2B5EF4-FFF2-40B4-BE49-F238E27FC236}">
                <a16:creationId xmlns:a16="http://schemas.microsoft.com/office/drawing/2014/main" id="{28BF520E-A70A-4F11-9B1E-0478B7FEDBD7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12 / OPERATING MODEL</a:t>
            </a:r>
          </a:p>
        </p:txBody>
      </p:sp>
      <p:sp>
        <p:nvSpPr>
          <p:cNvPr id="3" name="chrome-title-20">
            <a:extLst>
              <a:ext uri="{FF2B5EF4-FFF2-40B4-BE49-F238E27FC236}">
                <a16:creationId xmlns:a16="http://schemas.microsoft.com/office/drawing/2014/main" id="{586F8812-5FDA-4980-AA51-A327C1E8163B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Decision rights keep assurance independent</a:t>
            </a:r>
          </a:p>
        </p:txBody>
      </p:sp>
      <p:sp>
        <p:nvSpPr>
          <p:cNvPr id="4" name="chrome-title-rule-20">
            <a:extLst>
              <a:ext uri="{FF2B5EF4-FFF2-40B4-BE49-F238E27FC236}">
                <a16:creationId xmlns:a16="http://schemas.microsoft.com/office/drawing/2014/main" id="{A3F30266-6772-4253-81AA-69CF163FC1DE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chrome-title-accent-20">
            <a:extLst>
              <a:ext uri="{FF2B5EF4-FFF2-40B4-BE49-F238E27FC236}">
                <a16:creationId xmlns:a16="http://schemas.microsoft.com/office/drawing/2014/main" id="{B5E160F3-CEFA-4938-8BF3-7776937FF73A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81915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hrome-subtitle-20">
            <a:extLst>
              <a:ext uri="{FF2B5EF4-FFF2-40B4-BE49-F238E27FC236}">
                <a16:creationId xmlns:a16="http://schemas.microsoft.com/office/drawing/2014/main" id="{41654E02-DD2B-44AE-B8EB-92B7BA6632C8}"/>
              </a:ext>
            </a:extLst>
          </p:cNvPr>
          <p:cNvSpPr>
            <a:spLocks noGrp="1"/>
          </p:cNvSpPr>
          <p:nvPr/>
        </p:nvSpPr>
        <p:spPr>
          <a:xfrm>
            <a:off x="533400" y="1390650"/>
            <a:ext cx="10668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Central ownership must remain connected to local risk acceptance and operational evidence.</a:t>
            </a:r>
          </a:p>
        </p:txBody>
      </p:sp>
      <p:sp>
        <p:nvSpPr>
          <p:cNvPr id="7" name="chrome-footer-rule-20">
            <a:extLst>
              <a:ext uri="{FF2B5EF4-FFF2-40B4-BE49-F238E27FC236}">
                <a16:creationId xmlns:a16="http://schemas.microsoft.com/office/drawing/2014/main" id="{89B91FAB-A15C-453D-9BBE-46405E11C6DB}"/>
              </a:ext>
            </a:extLst>
          </p:cNvPr>
          <p:cNvSpPr>
            <a:spLocks noGrp="1"/>
          </p:cNvSpPr>
          <p:nvPr/>
        </p:nvSpPr>
        <p:spPr>
          <a:xfrm>
            <a:off x="533400" y="64198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8" name="chrome-footer-label-20">
            <a:extLst>
              <a:ext uri="{FF2B5EF4-FFF2-40B4-BE49-F238E27FC236}">
                <a16:creationId xmlns:a16="http://schemas.microsoft.com/office/drawing/2014/main" id="{231229B9-B4D1-4004-A3D3-5F5A3EAE9AA7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TECHNICAL ARCHITECTURE</a:t>
            </a:r>
          </a:p>
        </p:txBody>
      </p:sp>
      <p:sp>
        <p:nvSpPr>
          <p:cNvPr id="9" name="chrome-footer-contact-20">
            <a:extLst>
              <a:ext uri="{FF2B5EF4-FFF2-40B4-BE49-F238E27FC236}">
                <a16:creationId xmlns:a16="http://schemas.microsoft.com/office/drawing/2014/main" id="{ECDEC537-FC03-40CA-BD26-E1CC0C491B50}"/>
              </a:ext>
            </a:extLst>
          </p:cNvPr>
          <p:cNvSpPr>
            <a:spLocks noGrp="1"/>
          </p:cNvSpPr>
          <p:nvPr/>
        </p:nvSpPr>
        <p:spPr>
          <a:xfrm>
            <a:off x="3619500" y="6505575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10" name="chrome-footer-page-20">
            <a:extLst>
              <a:ext uri="{FF2B5EF4-FFF2-40B4-BE49-F238E27FC236}">
                <a16:creationId xmlns:a16="http://schemas.microsoft.com/office/drawing/2014/main" id="{6DDAA340-2A34-4881-8392-A3D23818E023}"/>
              </a:ext>
            </a:extLst>
          </p:cNvPr>
          <p:cNvSpPr>
            <a:spLocks noGrp="1"/>
          </p:cNvSpPr>
          <p:nvPr/>
        </p:nvSpPr>
        <p:spPr>
          <a:xfrm>
            <a:off x="11125200" y="649605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20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29278DE-3224-4B3C-8943-F4D2CB62B584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1676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DECISION RIGHT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68A4CADC-D60A-425A-834D-7E4567730FA8}"/>
              </a:ext>
            </a:extLst>
          </p:cNvPr>
          <p:cNvSpPr>
            <a:spLocks noGrp="1"/>
          </p:cNvSpPr>
          <p:nvPr/>
        </p:nvSpPr>
        <p:spPr>
          <a:xfrm>
            <a:off x="2533650" y="1924050"/>
            <a:ext cx="3714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NAMED OWNERS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B40AF169-AD95-43D5-A67F-1071BCE54208}"/>
              </a:ext>
            </a:extLst>
          </p:cNvPr>
          <p:cNvSpPr>
            <a:spLocks noGrp="1"/>
          </p:cNvSpPr>
          <p:nvPr/>
        </p:nvSpPr>
        <p:spPr>
          <a:xfrm>
            <a:off x="6591300" y="1924050"/>
            <a:ext cx="46863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ACCOUNTABILITY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1B9BBFFF-9BFF-4067-8C63-E129DC168D59}"/>
              </a:ext>
            </a:extLst>
          </p:cNvPr>
          <p:cNvSpPr>
            <a:spLocks noGrp="1"/>
          </p:cNvSpPr>
          <p:nvPr/>
        </p:nvSpPr>
        <p:spPr>
          <a:xfrm>
            <a:off x="609600" y="2209800"/>
            <a:ext cx="10668000" cy="19050"/>
          </a:xfrm>
          <a:prstGeom prst="rect">
            <a:avLst/>
          </a:prstGeom>
          <a:solidFill>
            <a:srgbClr val="1428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855D2CFB-BBA9-4855-840F-C2D314E57ACE}"/>
              </a:ext>
            </a:extLst>
          </p:cNvPr>
          <p:cNvSpPr>
            <a:spLocks noGrp="1"/>
          </p:cNvSpPr>
          <p:nvPr/>
        </p:nvSpPr>
        <p:spPr>
          <a:xfrm>
            <a:off x="609600" y="3086100"/>
            <a:ext cx="106680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CC3306E3-BBEC-4CD4-A3EE-57D7CE1DE9DC}"/>
              </a:ext>
            </a:extLst>
          </p:cNvPr>
          <p:cNvSpPr>
            <a:spLocks noGrp="1"/>
          </p:cNvSpPr>
          <p:nvPr/>
        </p:nvSpPr>
        <p:spPr>
          <a:xfrm>
            <a:off x="609600" y="2457450"/>
            <a:ext cx="95250" cy="438150"/>
          </a:xfrm>
          <a:prstGeom prst="rect">
            <a:avLst/>
          </a:prstGeom>
          <a:solidFill>
            <a:srgbClr val="1428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EA3CBA4F-2576-4018-B31F-0CC02078D788}"/>
              </a:ext>
            </a:extLst>
          </p:cNvPr>
          <p:cNvSpPr>
            <a:spLocks noGrp="1"/>
          </p:cNvSpPr>
          <p:nvPr/>
        </p:nvSpPr>
        <p:spPr>
          <a:xfrm>
            <a:off x="876300" y="2457450"/>
            <a:ext cx="13716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DECIDE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218B8DFC-A4D7-412A-941C-1620718314EE}"/>
              </a:ext>
            </a:extLst>
          </p:cNvPr>
          <p:cNvSpPr>
            <a:spLocks noGrp="1"/>
          </p:cNvSpPr>
          <p:nvPr/>
        </p:nvSpPr>
        <p:spPr>
          <a:xfrm>
            <a:off x="2533650" y="2400300"/>
            <a:ext cx="3714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6000"/>
              </a:lnSpc>
              <a:buNone/>
              <a:defRPr sz="135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System owner · harness product owner · steering group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E2C7D1E4-2FD9-4ED1-B60C-74AC03AA2CBC}"/>
              </a:ext>
            </a:extLst>
          </p:cNvPr>
          <p:cNvSpPr>
            <a:spLocks noGrp="1"/>
          </p:cNvSpPr>
          <p:nvPr/>
        </p:nvSpPr>
        <p:spPr>
          <a:xfrm>
            <a:off x="6591300" y="2400300"/>
            <a:ext cx="46863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6000"/>
              </a:lnSpc>
              <a:buNone/>
              <a:defRPr sz="1275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accept use case, profile, budget and residual risk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388F6B98-5F7E-4038-A92D-54A29E6B939A}"/>
              </a:ext>
            </a:extLst>
          </p:cNvPr>
          <p:cNvSpPr>
            <a:spLocks noGrp="1"/>
          </p:cNvSpPr>
          <p:nvPr/>
        </p:nvSpPr>
        <p:spPr>
          <a:xfrm>
            <a:off x="609600" y="3905250"/>
            <a:ext cx="106680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4EBD64D3-8995-46AE-BB45-7EC093256B0B}"/>
              </a:ext>
            </a:extLst>
          </p:cNvPr>
          <p:cNvSpPr>
            <a:spLocks noGrp="1"/>
          </p:cNvSpPr>
          <p:nvPr/>
        </p:nvSpPr>
        <p:spPr>
          <a:xfrm>
            <a:off x="609600" y="3276600"/>
            <a:ext cx="95250" cy="43815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12281CF7-4812-432D-B907-6141C7DB49A0}"/>
              </a:ext>
            </a:extLst>
          </p:cNvPr>
          <p:cNvSpPr>
            <a:spLocks noGrp="1"/>
          </p:cNvSpPr>
          <p:nvPr/>
        </p:nvSpPr>
        <p:spPr>
          <a:xfrm>
            <a:off x="876300" y="3276600"/>
            <a:ext cx="13716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INTERPRET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60800FED-C41D-4195-B730-DCCFDA50F258}"/>
              </a:ext>
            </a:extLst>
          </p:cNvPr>
          <p:cNvSpPr>
            <a:spLocks noGrp="1"/>
          </p:cNvSpPr>
          <p:nvPr/>
        </p:nvSpPr>
        <p:spPr>
          <a:xfrm>
            <a:off x="2533650" y="3219450"/>
            <a:ext cx="3714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6000"/>
              </a:lnSpc>
              <a:buNone/>
              <a:defRPr sz="135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CISO · DPO · AI governance/legal · architect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445C92CA-9C4D-47AD-80D4-AA3AE537044C}"/>
              </a:ext>
            </a:extLst>
          </p:cNvPr>
          <p:cNvSpPr>
            <a:spLocks noGrp="1"/>
          </p:cNvSpPr>
          <p:nvPr/>
        </p:nvSpPr>
        <p:spPr>
          <a:xfrm>
            <a:off x="6591300" y="3219450"/>
            <a:ext cx="46863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6000"/>
              </a:lnSpc>
              <a:buNone/>
              <a:defRPr sz="1275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own security/privacy/AI/FDA/FKRA interpretations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7FECC821-DF86-4436-939A-36F8B1A6E7FA}"/>
              </a:ext>
            </a:extLst>
          </p:cNvPr>
          <p:cNvSpPr>
            <a:spLocks noGrp="1"/>
          </p:cNvSpPr>
          <p:nvPr/>
        </p:nvSpPr>
        <p:spPr>
          <a:xfrm>
            <a:off x="609600" y="4724400"/>
            <a:ext cx="106680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62E42856-93ED-4912-8920-E4894028F2AD}"/>
              </a:ext>
            </a:extLst>
          </p:cNvPr>
          <p:cNvSpPr>
            <a:spLocks noGrp="1"/>
          </p:cNvSpPr>
          <p:nvPr/>
        </p:nvSpPr>
        <p:spPr>
          <a:xfrm>
            <a:off x="609600" y="4095750"/>
            <a:ext cx="95250" cy="438150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7B206C95-C76F-4799-8D4B-321F3CC408A6}"/>
              </a:ext>
            </a:extLst>
          </p:cNvPr>
          <p:cNvSpPr>
            <a:spLocks noGrp="1"/>
          </p:cNvSpPr>
          <p:nvPr/>
        </p:nvSpPr>
        <p:spPr>
          <a:xfrm>
            <a:off x="876300" y="4095750"/>
            <a:ext cx="13716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BUILD / OPERATE</a:t>
            </a: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B1BDF2D2-C7D7-40D5-99BE-E4E24E0B0D5D}"/>
              </a:ext>
            </a:extLst>
          </p:cNvPr>
          <p:cNvSpPr>
            <a:spLocks noGrp="1"/>
          </p:cNvSpPr>
          <p:nvPr/>
        </p:nvSpPr>
        <p:spPr>
          <a:xfrm>
            <a:off x="2533650" y="4038600"/>
            <a:ext cx="3714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6000"/>
              </a:lnSpc>
              <a:buNone/>
              <a:defRPr sz="135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Platform team · development teams</a:t>
            </a: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0235C5E1-1519-4C6F-9CC0-4E242D93D63E}"/>
              </a:ext>
            </a:extLst>
          </p:cNvPr>
          <p:cNvSpPr>
            <a:spLocks noGrp="1"/>
          </p:cNvSpPr>
          <p:nvPr/>
        </p:nvSpPr>
        <p:spPr>
          <a:xfrm>
            <a:off x="6591300" y="4038600"/>
            <a:ext cx="46863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6000"/>
              </a:lnSpc>
              <a:buNone/>
              <a:defRPr sz="1275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operate control plane, gateways, sandbox, CI and SLOs</a:t>
            </a:r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B56B60A1-01A0-4FC0-A506-9D148E2F930F}"/>
              </a:ext>
            </a:extLst>
          </p:cNvPr>
          <p:cNvSpPr>
            <a:spLocks noGrp="1"/>
          </p:cNvSpPr>
          <p:nvPr/>
        </p:nvSpPr>
        <p:spPr>
          <a:xfrm>
            <a:off x="609600" y="5543550"/>
            <a:ext cx="106680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EDF18FF2-3087-448D-888A-C9E2C19F7901}"/>
              </a:ext>
            </a:extLst>
          </p:cNvPr>
          <p:cNvSpPr>
            <a:spLocks noGrp="1"/>
          </p:cNvSpPr>
          <p:nvPr/>
        </p:nvSpPr>
        <p:spPr>
          <a:xfrm>
            <a:off x="609600" y="4914900"/>
            <a:ext cx="95250" cy="438150"/>
          </a:xfrm>
          <a:prstGeom prst="rect">
            <a:avLst/>
          </a:prstGeom>
          <a:solidFill>
            <a:srgbClr val="B47A16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8AD95554-3BEA-4BDF-A87A-000966155345}"/>
              </a:ext>
            </a:extLst>
          </p:cNvPr>
          <p:cNvSpPr>
            <a:spLocks noGrp="1"/>
          </p:cNvSpPr>
          <p:nvPr/>
        </p:nvSpPr>
        <p:spPr>
          <a:xfrm>
            <a:off x="876300" y="4914900"/>
            <a:ext cx="13716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B47A16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B47A16"/>
                </a:solidFill>
                <a:latin typeface="Aptos Mono"/>
                <a:ea typeface="Aptos Mono"/>
                <a:cs typeface="Aptos Mono"/>
              </a:rPr>
              <a:t>VERIFY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D4037FE6-4288-452B-A303-AB2BE3B3CE30}"/>
              </a:ext>
            </a:extLst>
          </p:cNvPr>
          <p:cNvSpPr>
            <a:spLocks noGrp="1"/>
          </p:cNvSpPr>
          <p:nvPr/>
        </p:nvSpPr>
        <p:spPr>
          <a:xfrm>
            <a:off x="2533650" y="4857750"/>
            <a:ext cx="3714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6000"/>
              </a:lnSpc>
              <a:buNone/>
              <a:defRPr sz="135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Independent assurance</a:t>
            </a: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4031503E-8328-4BAB-B8E9-92219D8FFD59}"/>
              </a:ext>
            </a:extLst>
          </p:cNvPr>
          <p:cNvSpPr>
            <a:spLocks noGrp="1"/>
          </p:cNvSpPr>
          <p:nvPr/>
        </p:nvSpPr>
        <p:spPr>
          <a:xfrm>
            <a:off x="6591300" y="4857750"/>
            <a:ext cx="46863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6000"/>
              </a:lnSpc>
              <a:buNone/>
              <a:defRPr sz="1275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pen-test · control tests · model/tool evals · periodic audit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02665BD3-71A9-4155-A0EC-3A957A551ACE}"/>
              </a:ext>
            </a:extLst>
          </p:cNvPr>
          <p:cNvSpPr>
            <a:spLocks noGrp="1"/>
          </p:cNvSpPr>
          <p:nvPr/>
        </p:nvSpPr>
        <p:spPr>
          <a:xfrm>
            <a:off x="609600" y="5753100"/>
            <a:ext cx="10668000" cy="457200"/>
          </a:xfrm>
          <a:prstGeom prst="rect">
            <a:avLst/>
          </a:prstGeom>
          <a:solidFill>
            <a:srgbClr val="081B2C"/>
          </a:solidFill>
          <a:ln w="9525">
            <a:solidFill>
              <a:srgbClr val="081B2C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6653D9A7-FCF0-4C03-B2BD-BA5E2DD30536}"/>
              </a:ext>
            </a:extLst>
          </p:cNvPr>
          <p:cNvSpPr>
            <a:spLocks noGrp="1"/>
          </p:cNvSpPr>
          <p:nvPr/>
        </p:nvSpPr>
        <p:spPr>
          <a:xfrm>
            <a:off x="838200" y="5867400"/>
            <a:ext cx="10210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7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Policy packs and exceptions have named owners, sources, tests, review dates and expiry.</a:t>
            </a:r>
          </a:p>
        </p:txBody>
      </p:sp>
    </p:spTree>
    <p:extLst>
      <p:ext uri="{BB962C8B-B14F-4D97-AF65-F5344CB8AC3E}">
        <p14:creationId xmlns:p14="http://schemas.microsoft.com/office/powerpoint/2010/main" val="1952424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B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hrome-rail-22">
            <a:extLst>
              <a:ext uri="{FF2B5EF4-FFF2-40B4-BE49-F238E27FC236}">
                <a16:creationId xmlns:a16="http://schemas.microsoft.com/office/drawing/2014/main" id="{2CB505EA-0FAE-42B9-8A1A-FDECEA78D45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hrome-section-22">
            <a:extLst>
              <a:ext uri="{FF2B5EF4-FFF2-40B4-BE49-F238E27FC236}">
                <a16:creationId xmlns:a16="http://schemas.microsoft.com/office/drawing/2014/main" id="{B9BAA875-AE25-48F5-AA16-1D3527D772E0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8FD4D1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8FD4D1"/>
                </a:solidFill>
                <a:latin typeface="Aptos Mono"/>
                <a:ea typeface="Aptos Mono"/>
                <a:cs typeface="Aptos Mono"/>
              </a:rPr>
              <a:t>14 / DECISION GATE</a:t>
            </a:r>
          </a:p>
        </p:txBody>
      </p:sp>
      <p:sp>
        <p:nvSpPr>
          <p:cNvPr id="3" name="chrome-title-22">
            <a:extLst>
              <a:ext uri="{FF2B5EF4-FFF2-40B4-BE49-F238E27FC236}">
                <a16:creationId xmlns:a16="http://schemas.microsoft.com/office/drawing/2014/main" id="{7E0913BE-C3E3-4256-99B5-E5BC73E86522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Accept the MVP only if enforcement survives bypass tests</a:t>
            </a:r>
          </a:p>
        </p:txBody>
      </p:sp>
      <p:sp>
        <p:nvSpPr>
          <p:cNvPr id="4" name="chrome-title-rule-22">
            <a:extLst>
              <a:ext uri="{FF2B5EF4-FFF2-40B4-BE49-F238E27FC236}">
                <a16:creationId xmlns:a16="http://schemas.microsoft.com/office/drawing/2014/main" id="{1756D506-7CF5-4819-8669-AD817600B6B7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1125200" cy="9525"/>
          </a:xfrm>
          <a:prstGeom prst="rect">
            <a:avLst/>
          </a:prstGeom>
          <a:solidFill>
            <a:srgbClr val="36506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chrome-title-accent-22">
            <a:extLst>
              <a:ext uri="{FF2B5EF4-FFF2-40B4-BE49-F238E27FC236}">
                <a16:creationId xmlns:a16="http://schemas.microsoft.com/office/drawing/2014/main" id="{4C8F33BC-89FC-4596-BBD1-5C8011BBB243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819150" cy="38100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hrome-footer-rule-22">
            <a:extLst>
              <a:ext uri="{FF2B5EF4-FFF2-40B4-BE49-F238E27FC236}">
                <a16:creationId xmlns:a16="http://schemas.microsoft.com/office/drawing/2014/main" id="{7E3D097B-B13C-42F7-BAB1-8BDE24A34513}"/>
              </a:ext>
            </a:extLst>
          </p:cNvPr>
          <p:cNvSpPr>
            <a:spLocks noGrp="1"/>
          </p:cNvSpPr>
          <p:nvPr/>
        </p:nvSpPr>
        <p:spPr>
          <a:xfrm>
            <a:off x="533400" y="6419850"/>
            <a:ext cx="11125200" cy="9525"/>
          </a:xfrm>
          <a:prstGeom prst="rect">
            <a:avLst/>
          </a:prstGeom>
          <a:solidFill>
            <a:srgbClr val="36506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7" name="chrome-footer-label-22">
            <a:extLst>
              <a:ext uri="{FF2B5EF4-FFF2-40B4-BE49-F238E27FC236}">
                <a16:creationId xmlns:a16="http://schemas.microsoft.com/office/drawing/2014/main" id="{52A7F162-7B07-44BF-8829-D1040DFE68CE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9EB1BE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9EB1BE"/>
                </a:solidFill>
                <a:latin typeface="Aptos Mono"/>
                <a:ea typeface="Aptos Mono"/>
                <a:cs typeface="Aptos Mono"/>
              </a:rPr>
              <a:t>TECHNICAL ARCHITECTURE</a:t>
            </a:r>
          </a:p>
        </p:txBody>
      </p:sp>
      <p:sp>
        <p:nvSpPr>
          <p:cNvPr id="8" name="chrome-footer-contact-22">
            <a:extLst>
              <a:ext uri="{FF2B5EF4-FFF2-40B4-BE49-F238E27FC236}">
                <a16:creationId xmlns:a16="http://schemas.microsoft.com/office/drawing/2014/main" id="{3AF91B4F-A40E-46A9-ADF5-7190600D94FA}"/>
              </a:ext>
            </a:extLst>
          </p:cNvPr>
          <p:cNvSpPr>
            <a:spLocks noGrp="1"/>
          </p:cNvSpPr>
          <p:nvPr/>
        </p:nvSpPr>
        <p:spPr>
          <a:xfrm>
            <a:off x="3619500" y="6505575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9EB1BE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9EB1BE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9" name="chrome-footer-page-22">
            <a:extLst>
              <a:ext uri="{FF2B5EF4-FFF2-40B4-BE49-F238E27FC236}">
                <a16:creationId xmlns:a16="http://schemas.microsoft.com/office/drawing/2014/main" id="{F40AFDE4-D3D2-489E-A3F8-5B20448A9969}"/>
              </a:ext>
            </a:extLst>
          </p:cNvPr>
          <p:cNvSpPr>
            <a:spLocks noGrp="1"/>
          </p:cNvSpPr>
          <p:nvPr/>
        </p:nvSpPr>
        <p:spPr>
          <a:xfrm>
            <a:off x="11125200" y="649605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9EB1BE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9EB1BE"/>
                </a:solidFill>
                <a:latin typeface="Aptos Mono"/>
                <a:ea typeface="Aptos Mono"/>
                <a:cs typeface="Aptos Mono"/>
              </a:rPr>
              <a:t>22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55B73A4-295C-42FB-A583-307B1D101EDF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8FD4D1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8FD4D1"/>
                </a:solidFill>
                <a:latin typeface="Aptos Mono"/>
                <a:ea typeface="Aptos Mono"/>
                <a:cs typeface="Aptos Mono"/>
              </a:rPr>
              <a:t>NON-NEGOTIABLE ACCEPTANCE CRITERIA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21D12-8A7B-4501-A6F3-5086B18016DF}"/>
              </a:ext>
            </a:extLst>
          </p:cNvPr>
          <p:cNvSpPr>
            <a:spLocks noGrp="1"/>
          </p:cNvSpPr>
          <p:nvPr/>
        </p:nvSpPr>
        <p:spPr>
          <a:xfrm>
            <a:off x="609600" y="2000250"/>
            <a:ext cx="4000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DE827096-128A-4598-AC87-C19B5A5F716F}"/>
              </a:ext>
            </a:extLst>
          </p:cNvPr>
          <p:cNvSpPr>
            <a:spLocks noGrp="1"/>
          </p:cNvSpPr>
          <p:nvPr/>
        </p:nvSpPr>
        <p:spPr>
          <a:xfrm>
            <a:off x="1104900" y="1990725"/>
            <a:ext cx="4457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12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No direct production credentials or deploys from the agent process.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1C03CF01-BD40-41C6-8F72-91DC6456E8AB}"/>
              </a:ext>
            </a:extLst>
          </p:cNvPr>
          <p:cNvSpPr>
            <a:spLocks noGrp="1"/>
          </p:cNvSpPr>
          <p:nvPr/>
        </p:nvSpPr>
        <p:spPr>
          <a:xfrm>
            <a:off x="609600" y="2609850"/>
            <a:ext cx="4953000" cy="9525"/>
          </a:xfrm>
          <a:prstGeom prst="rect">
            <a:avLst/>
          </a:prstGeom>
          <a:solidFill>
            <a:srgbClr val="36506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D490C3EC-01E6-47BE-BDB7-302AE709D254}"/>
              </a:ext>
            </a:extLst>
          </p:cNvPr>
          <p:cNvSpPr>
            <a:spLocks noGrp="1"/>
          </p:cNvSpPr>
          <p:nvPr/>
        </p:nvSpPr>
        <p:spPr>
          <a:xfrm>
            <a:off x="609600" y="2743200"/>
            <a:ext cx="4000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00959F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00959F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7F39D2B3-3224-4B0B-B224-AA3E94CB74F4}"/>
              </a:ext>
            </a:extLst>
          </p:cNvPr>
          <p:cNvSpPr>
            <a:spLocks noGrp="1"/>
          </p:cNvSpPr>
          <p:nvPr/>
        </p:nvSpPr>
        <p:spPr>
          <a:xfrm>
            <a:off x="1104900" y="2733675"/>
            <a:ext cx="4457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12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Network and tools deny by default outside the CLI.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319C34B6-E012-4AAE-9F84-95A0DAF826EC}"/>
              </a:ext>
            </a:extLst>
          </p:cNvPr>
          <p:cNvSpPr>
            <a:spLocks noGrp="1"/>
          </p:cNvSpPr>
          <p:nvPr/>
        </p:nvSpPr>
        <p:spPr>
          <a:xfrm>
            <a:off x="609600" y="3352800"/>
            <a:ext cx="4953000" cy="9525"/>
          </a:xfrm>
          <a:prstGeom prst="rect">
            <a:avLst/>
          </a:prstGeom>
          <a:solidFill>
            <a:srgbClr val="36506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06C8DA22-C2AD-426A-A497-E20A4D221BA4}"/>
              </a:ext>
            </a:extLst>
          </p:cNvPr>
          <p:cNvSpPr>
            <a:spLocks noGrp="1"/>
          </p:cNvSpPr>
          <p:nvPr/>
        </p:nvSpPr>
        <p:spPr>
          <a:xfrm>
            <a:off x="609600" y="3486150"/>
            <a:ext cx="4000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00959F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00959F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A8F62EE-757E-438D-9B5E-42CCB1AD46A6}"/>
              </a:ext>
            </a:extLst>
          </p:cNvPr>
          <p:cNvSpPr>
            <a:spLocks noGrp="1"/>
          </p:cNvSpPr>
          <p:nvPr/>
        </p:nvSpPr>
        <p:spPr>
          <a:xfrm>
            <a:off x="1104900" y="3476625"/>
            <a:ext cx="4457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12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Every run has a signed manifest, policy digest and minimised audit trail.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E8E2A953-FBAA-4CF4-9392-8671B08E0DBC}"/>
              </a:ext>
            </a:extLst>
          </p:cNvPr>
          <p:cNvSpPr>
            <a:spLocks noGrp="1"/>
          </p:cNvSpPr>
          <p:nvPr/>
        </p:nvSpPr>
        <p:spPr>
          <a:xfrm>
            <a:off x="609600" y="4095750"/>
            <a:ext cx="4953000" cy="9525"/>
          </a:xfrm>
          <a:prstGeom prst="rect">
            <a:avLst/>
          </a:prstGeom>
          <a:solidFill>
            <a:srgbClr val="36506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539017C4-0DCF-4DDE-A4F6-40CC409E303D}"/>
              </a:ext>
            </a:extLst>
          </p:cNvPr>
          <p:cNvSpPr>
            <a:spLocks noGrp="1"/>
          </p:cNvSpPr>
          <p:nvPr/>
        </p:nvSpPr>
        <p:spPr>
          <a:xfrm>
            <a:off x="609600" y="4229100"/>
            <a:ext cx="4000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00959F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00959F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F1A27A7C-180A-453F-B6C3-EF2012C9E1D3}"/>
              </a:ext>
            </a:extLst>
          </p:cNvPr>
          <p:cNvSpPr>
            <a:spLocks noGrp="1"/>
          </p:cNvSpPr>
          <p:nvPr/>
        </p:nvSpPr>
        <p:spPr>
          <a:xfrm>
            <a:off x="1104900" y="4219575"/>
            <a:ext cx="4457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12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Unknown agent or adapter major versions fail safe.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118BDE41-1D69-4C82-8DDA-6F8BA38F2660}"/>
              </a:ext>
            </a:extLst>
          </p:cNvPr>
          <p:cNvSpPr>
            <a:spLocks noGrp="1"/>
          </p:cNvSpPr>
          <p:nvPr/>
        </p:nvSpPr>
        <p:spPr>
          <a:xfrm>
            <a:off x="609600" y="4838700"/>
            <a:ext cx="4953000" cy="9525"/>
          </a:xfrm>
          <a:prstGeom prst="rect">
            <a:avLst/>
          </a:prstGeom>
          <a:solidFill>
            <a:srgbClr val="36506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EE71BD68-0409-4234-AA98-330B3E719ADC}"/>
              </a:ext>
            </a:extLst>
          </p:cNvPr>
          <p:cNvSpPr>
            <a:spLocks noGrp="1"/>
          </p:cNvSpPr>
          <p:nvPr/>
        </p:nvSpPr>
        <p:spPr>
          <a:xfrm>
            <a:off x="6324600" y="2000250"/>
            <a:ext cx="4000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227E0D0E-59D7-4EC9-9D0E-506067B9F4FD}"/>
              </a:ext>
            </a:extLst>
          </p:cNvPr>
          <p:cNvSpPr>
            <a:spLocks noGrp="1"/>
          </p:cNvSpPr>
          <p:nvPr/>
        </p:nvSpPr>
        <p:spPr>
          <a:xfrm>
            <a:off x="6819900" y="1990725"/>
            <a:ext cx="4457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12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Injection, exfiltration, credential and bypass tests gate release.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3A6E3AC9-49DF-4599-AF5A-C48C82EF5E38}"/>
              </a:ext>
            </a:extLst>
          </p:cNvPr>
          <p:cNvSpPr>
            <a:spLocks noGrp="1"/>
          </p:cNvSpPr>
          <p:nvPr/>
        </p:nvSpPr>
        <p:spPr>
          <a:xfrm>
            <a:off x="6324600" y="2609850"/>
            <a:ext cx="4953000" cy="9525"/>
          </a:xfrm>
          <a:prstGeom prst="rect">
            <a:avLst/>
          </a:prstGeom>
          <a:solidFill>
            <a:srgbClr val="36506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E80BE8B5-E354-4C4E-9BB0-0CD4BF700ABD}"/>
              </a:ext>
            </a:extLst>
          </p:cNvPr>
          <p:cNvSpPr>
            <a:spLocks noGrp="1"/>
          </p:cNvSpPr>
          <p:nvPr/>
        </p:nvSpPr>
        <p:spPr>
          <a:xfrm>
            <a:off x="6324600" y="2914650"/>
            <a:ext cx="4000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00959F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00959F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DF85FB7C-91B8-4E0F-BBEA-F46CCBBB0397}"/>
              </a:ext>
            </a:extLst>
          </p:cNvPr>
          <p:cNvSpPr>
            <a:spLocks noGrp="1"/>
          </p:cNvSpPr>
          <p:nvPr/>
        </p:nvSpPr>
        <p:spPr>
          <a:xfrm>
            <a:off x="6819900" y="2905125"/>
            <a:ext cx="4457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12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Registries and policy packs have owners, versions, terms, tests and review dates; exceptions expire.</a:t>
            </a: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0769C2A0-0546-48CF-9D9F-FBD28AB9AAF8}"/>
              </a:ext>
            </a:extLst>
          </p:cNvPr>
          <p:cNvSpPr>
            <a:spLocks noGrp="1"/>
          </p:cNvSpPr>
          <p:nvPr/>
        </p:nvSpPr>
        <p:spPr>
          <a:xfrm>
            <a:off x="6324600" y="3524250"/>
            <a:ext cx="4953000" cy="9525"/>
          </a:xfrm>
          <a:prstGeom prst="rect">
            <a:avLst/>
          </a:prstGeom>
          <a:solidFill>
            <a:srgbClr val="36506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7A36FAF3-2B09-4558-AE83-9B89B90B2AEF}"/>
              </a:ext>
            </a:extLst>
          </p:cNvPr>
          <p:cNvSpPr>
            <a:spLocks noGrp="1"/>
          </p:cNvSpPr>
          <p:nvPr/>
        </p:nvSpPr>
        <p:spPr>
          <a:xfrm>
            <a:off x="6324600" y="3829050"/>
            <a:ext cx="4000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00959F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00959F"/>
                </a:solidFill>
                <a:latin typeface="Aptos Mono"/>
                <a:ea typeface="Aptos Mono"/>
                <a:cs typeface="Aptos Mono"/>
              </a:rPr>
              <a:t>07</a:t>
            </a:r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B494FFE0-8280-410C-AF6D-83E23F31078C}"/>
              </a:ext>
            </a:extLst>
          </p:cNvPr>
          <p:cNvSpPr>
            <a:spLocks noGrp="1"/>
          </p:cNvSpPr>
          <p:nvPr/>
        </p:nvSpPr>
        <p:spPr>
          <a:xfrm>
            <a:off x="6819900" y="3819525"/>
            <a:ext cx="44577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127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authority can export code, configuration, evidence and policy without vendor lock-in.</a:t>
            </a: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103FEF57-766C-476C-BC29-1CD0EFB74B3F}"/>
              </a:ext>
            </a:extLst>
          </p:cNvPr>
          <p:cNvSpPr>
            <a:spLocks noGrp="1"/>
          </p:cNvSpPr>
          <p:nvPr/>
        </p:nvSpPr>
        <p:spPr>
          <a:xfrm>
            <a:off x="6324600" y="4438650"/>
            <a:ext cx="4953000" cy="9525"/>
          </a:xfrm>
          <a:prstGeom prst="rect">
            <a:avLst/>
          </a:prstGeom>
          <a:solidFill>
            <a:srgbClr val="36506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2" name="decision-pilot-rule">
            <a:extLst>
              <a:ext uri="{FF2B5EF4-FFF2-40B4-BE49-F238E27FC236}">
                <a16:creationId xmlns:a16="http://schemas.microsoft.com/office/drawing/2014/main" id="{A5F0FA09-82D5-4DA3-B56A-54C822248C43}"/>
              </a:ext>
            </a:extLst>
          </p:cNvPr>
          <p:cNvSpPr>
            <a:spLocks noGrp="1"/>
          </p:cNvSpPr>
          <p:nvPr/>
        </p:nvSpPr>
        <p:spPr>
          <a:xfrm>
            <a:off x="609600" y="5429250"/>
            <a:ext cx="10668000" cy="38100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A9DA1B4F-64AE-4C8E-8337-21745D4F3B1C}"/>
              </a:ext>
            </a:extLst>
          </p:cNvPr>
          <p:cNvSpPr>
            <a:spLocks noGrp="1"/>
          </p:cNvSpPr>
          <p:nvPr/>
        </p:nvSpPr>
        <p:spPr>
          <a:xfrm>
            <a:off x="609600" y="5619750"/>
            <a:ext cx="200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D99462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D99462"/>
                </a:solidFill>
                <a:latin typeface="Aptos Mono"/>
                <a:ea typeface="Aptos Mono"/>
                <a:cs typeface="Aptos Mono"/>
              </a:rPr>
              <a:t>PILOT DECISION</a:t>
            </a: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852E037-D262-410C-896C-F23EB1BEB1CB}"/>
              </a:ext>
            </a:extLst>
          </p:cNvPr>
          <p:cNvSpPr>
            <a:spLocks noGrp="1"/>
          </p:cNvSpPr>
          <p:nvPr/>
        </p:nvSpPr>
        <p:spPr>
          <a:xfrm>
            <a:off x="2609850" y="5562600"/>
            <a:ext cx="86677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Complete Phase 0, then run a six-month, L3-bounded MVP with three green/yellow use cases — before FKI, red data or high-risk AI enter scope.</a:t>
            </a:r>
          </a:p>
        </p:txBody>
      </p:sp>
    </p:spTree>
    <p:extLst>
      <p:ext uri="{BB962C8B-B14F-4D97-AF65-F5344CB8AC3E}">
        <p14:creationId xmlns:p14="http://schemas.microsoft.com/office/powerpoint/2010/main" val="532613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hrome-rail-3">
            <a:extLst>
              <a:ext uri="{FF2B5EF4-FFF2-40B4-BE49-F238E27FC236}">
                <a16:creationId xmlns:a16="http://schemas.microsoft.com/office/drawing/2014/main" id="{C627B5C0-4C27-4D6F-BE3B-DC7E45ABAF7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hrome-section-3">
            <a:extLst>
              <a:ext uri="{FF2B5EF4-FFF2-40B4-BE49-F238E27FC236}">
                <a16:creationId xmlns:a16="http://schemas.microsoft.com/office/drawing/2014/main" id="{14FF650B-5EEE-4BFA-9D54-886F799F4AEC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02 / DESIGN PRINCIPLES</a:t>
            </a:r>
          </a:p>
        </p:txBody>
      </p:sp>
      <p:sp>
        <p:nvSpPr>
          <p:cNvPr id="3" name="chrome-title-3">
            <a:extLst>
              <a:ext uri="{FF2B5EF4-FFF2-40B4-BE49-F238E27FC236}">
                <a16:creationId xmlns:a16="http://schemas.microsoft.com/office/drawing/2014/main" id="{28F449CD-0302-4F04-BC9B-E4F20C40C91E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Eight decisions keep controls stable as engines change</a:t>
            </a:r>
          </a:p>
        </p:txBody>
      </p:sp>
      <p:sp>
        <p:nvSpPr>
          <p:cNvPr id="4" name="chrome-title-rule-3">
            <a:extLst>
              <a:ext uri="{FF2B5EF4-FFF2-40B4-BE49-F238E27FC236}">
                <a16:creationId xmlns:a16="http://schemas.microsoft.com/office/drawing/2014/main" id="{A811F0A4-08FF-45D2-A934-5336D13070D7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chrome-title-accent-3">
            <a:extLst>
              <a:ext uri="{FF2B5EF4-FFF2-40B4-BE49-F238E27FC236}">
                <a16:creationId xmlns:a16="http://schemas.microsoft.com/office/drawing/2014/main" id="{E47099CD-75EB-4565-ADF3-883CAEAD30C4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81915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hrome-footer-rule-3">
            <a:extLst>
              <a:ext uri="{FF2B5EF4-FFF2-40B4-BE49-F238E27FC236}">
                <a16:creationId xmlns:a16="http://schemas.microsoft.com/office/drawing/2014/main" id="{E5CCB44F-0EB2-41C6-9610-62BF543771F3}"/>
              </a:ext>
            </a:extLst>
          </p:cNvPr>
          <p:cNvSpPr>
            <a:spLocks noGrp="1"/>
          </p:cNvSpPr>
          <p:nvPr/>
        </p:nvSpPr>
        <p:spPr>
          <a:xfrm>
            <a:off x="533400" y="64198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7" name="chrome-footer-label-3">
            <a:extLst>
              <a:ext uri="{FF2B5EF4-FFF2-40B4-BE49-F238E27FC236}">
                <a16:creationId xmlns:a16="http://schemas.microsoft.com/office/drawing/2014/main" id="{66A42BF9-A77B-4921-A99A-1160627677AB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TECHNICAL ARCHITECTURE</a:t>
            </a:r>
          </a:p>
        </p:txBody>
      </p:sp>
      <p:sp>
        <p:nvSpPr>
          <p:cNvPr id="8" name="chrome-footer-contact-3">
            <a:extLst>
              <a:ext uri="{FF2B5EF4-FFF2-40B4-BE49-F238E27FC236}">
                <a16:creationId xmlns:a16="http://schemas.microsoft.com/office/drawing/2014/main" id="{4C860E43-7E38-4361-806A-3CF5719B90F2}"/>
              </a:ext>
            </a:extLst>
          </p:cNvPr>
          <p:cNvSpPr>
            <a:spLocks noGrp="1"/>
          </p:cNvSpPr>
          <p:nvPr/>
        </p:nvSpPr>
        <p:spPr>
          <a:xfrm>
            <a:off x="3619500" y="6505575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9" name="chrome-footer-page-3">
            <a:extLst>
              <a:ext uri="{FF2B5EF4-FFF2-40B4-BE49-F238E27FC236}">
                <a16:creationId xmlns:a16="http://schemas.microsoft.com/office/drawing/2014/main" id="{95B66CA7-AA55-4140-99A0-A24A126993F7}"/>
              </a:ext>
            </a:extLst>
          </p:cNvPr>
          <p:cNvSpPr>
            <a:spLocks noGrp="1"/>
          </p:cNvSpPr>
          <p:nvPr/>
        </p:nvSpPr>
        <p:spPr>
          <a:xfrm>
            <a:off x="11125200" y="649605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EFA2A625-AC33-4A96-A44C-1B746499DB6C}"/>
              </a:ext>
            </a:extLst>
          </p:cNvPr>
          <p:cNvSpPr>
            <a:spLocks noGrp="1"/>
          </p:cNvSpPr>
          <p:nvPr/>
        </p:nvSpPr>
        <p:spPr>
          <a:xfrm>
            <a:off x="609600" y="15621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BOUNDARY &amp; AUTHORITY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F3D212B4-4C8E-4DAD-9F5F-B683EB4E7B83}"/>
              </a:ext>
            </a:extLst>
          </p:cNvPr>
          <p:cNvSpPr>
            <a:spLocks noGrp="1"/>
          </p:cNvSpPr>
          <p:nvPr/>
        </p:nvSpPr>
        <p:spPr>
          <a:xfrm>
            <a:off x="6324600" y="1562100"/>
            <a:ext cx="4000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POLICY &amp; EVIDENCE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6F280128-FE1D-4E4F-B04C-F33EE950092A}"/>
              </a:ext>
            </a:extLst>
          </p:cNvPr>
          <p:cNvSpPr>
            <a:spLocks noGrp="1"/>
          </p:cNvSpPr>
          <p:nvPr/>
        </p:nvSpPr>
        <p:spPr>
          <a:xfrm>
            <a:off x="8286750" y="1524000"/>
            <a:ext cx="30099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ENGINE SWAP ≠ CONTROL REDESIGN</a:t>
            </a:r>
          </a:p>
        </p:txBody>
      </p:sp>
      <p:sp>
        <p:nvSpPr>
          <p:cNvPr id="13" name="principle-1-number">
            <a:extLst>
              <a:ext uri="{FF2B5EF4-FFF2-40B4-BE49-F238E27FC236}">
                <a16:creationId xmlns:a16="http://schemas.microsoft.com/office/drawing/2014/main" id="{4CE310BB-C78F-4D88-B43C-B42D398EE049}"/>
              </a:ext>
            </a:extLst>
          </p:cNvPr>
          <p:cNvSpPr>
            <a:spLocks noGrp="1"/>
          </p:cNvSpPr>
          <p:nvPr/>
        </p:nvSpPr>
        <p:spPr>
          <a:xfrm>
            <a:off x="609600" y="1962150"/>
            <a:ext cx="419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72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72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14" name="principle-1-title">
            <a:extLst>
              <a:ext uri="{FF2B5EF4-FFF2-40B4-BE49-F238E27FC236}">
                <a16:creationId xmlns:a16="http://schemas.microsoft.com/office/drawing/2014/main" id="{86D48130-FD6B-400A-8396-B6D9190A2EC5}"/>
              </a:ext>
            </a:extLst>
          </p:cNvPr>
          <p:cNvSpPr>
            <a:spLocks noGrp="1"/>
          </p:cNvSpPr>
          <p:nvPr/>
        </p:nvSpPr>
        <p:spPr>
          <a:xfrm>
            <a:off x="1143000" y="1962150"/>
            <a:ext cx="4419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50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Boundary outside the CLI</a:t>
            </a:r>
          </a:p>
        </p:txBody>
      </p:sp>
      <p:sp>
        <p:nvSpPr>
          <p:cNvPr id="15" name="principle-1-body">
            <a:extLst>
              <a:ext uri="{FF2B5EF4-FFF2-40B4-BE49-F238E27FC236}">
                <a16:creationId xmlns:a16="http://schemas.microsoft.com/office/drawing/2014/main" id="{1E52AA72-6156-4C9D-8B19-A6228CD8A231}"/>
              </a:ext>
            </a:extLst>
          </p:cNvPr>
          <p:cNvSpPr>
            <a:spLocks noGrp="1"/>
          </p:cNvSpPr>
          <p:nvPr/>
        </p:nvSpPr>
        <p:spPr>
          <a:xfrm>
            <a:off x="1143000" y="2238375"/>
            <a:ext cx="4419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6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Native controls remain defence in depth.</a:t>
            </a:r>
          </a:p>
        </p:txBody>
      </p:sp>
      <p:sp>
        <p:nvSpPr>
          <p:cNvPr id="16" name="principle-1-rule">
            <a:extLst>
              <a:ext uri="{FF2B5EF4-FFF2-40B4-BE49-F238E27FC236}">
                <a16:creationId xmlns:a16="http://schemas.microsoft.com/office/drawing/2014/main" id="{5802A9DD-09B3-4633-8D32-2CAE30823536}"/>
              </a:ext>
            </a:extLst>
          </p:cNvPr>
          <p:cNvSpPr>
            <a:spLocks noGrp="1"/>
          </p:cNvSpPr>
          <p:nvPr/>
        </p:nvSpPr>
        <p:spPr>
          <a:xfrm>
            <a:off x="609600" y="2676525"/>
            <a:ext cx="49530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7" name="principle-2-number">
            <a:extLst>
              <a:ext uri="{FF2B5EF4-FFF2-40B4-BE49-F238E27FC236}">
                <a16:creationId xmlns:a16="http://schemas.microsoft.com/office/drawing/2014/main" id="{586F96D4-DCE8-49BA-86C7-4EF5867A40CD}"/>
              </a:ext>
            </a:extLst>
          </p:cNvPr>
          <p:cNvSpPr>
            <a:spLocks noGrp="1"/>
          </p:cNvSpPr>
          <p:nvPr/>
        </p:nvSpPr>
        <p:spPr>
          <a:xfrm>
            <a:off x="609600" y="2990850"/>
            <a:ext cx="419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72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72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8" name="principle-2-title">
            <a:extLst>
              <a:ext uri="{FF2B5EF4-FFF2-40B4-BE49-F238E27FC236}">
                <a16:creationId xmlns:a16="http://schemas.microsoft.com/office/drawing/2014/main" id="{B073FD3D-A3DD-424E-8268-90759395257A}"/>
              </a:ext>
            </a:extLst>
          </p:cNvPr>
          <p:cNvSpPr>
            <a:spLocks noGrp="1"/>
          </p:cNvSpPr>
          <p:nvPr/>
        </p:nvSpPr>
        <p:spPr>
          <a:xfrm>
            <a:off x="1143000" y="2990850"/>
            <a:ext cx="4419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50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Vendor-neutral adapters</a:t>
            </a:r>
          </a:p>
        </p:txBody>
      </p:sp>
      <p:sp>
        <p:nvSpPr>
          <p:cNvPr id="19" name="principle-2-body">
            <a:extLst>
              <a:ext uri="{FF2B5EF4-FFF2-40B4-BE49-F238E27FC236}">
                <a16:creationId xmlns:a16="http://schemas.microsoft.com/office/drawing/2014/main" id="{CD3C6098-16F6-4911-BBFB-DFD0E32BB99D}"/>
              </a:ext>
            </a:extLst>
          </p:cNvPr>
          <p:cNvSpPr>
            <a:spLocks noGrp="1"/>
          </p:cNvSpPr>
          <p:nvPr/>
        </p:nvSpPr>
        <p:spPr>
          <a:xfrm>
            <a:off x="1143000" y="3267075"/>
            <a:ext cx="4419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6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Swap engines without rewriting policy or evidence.</a:t>
            </a:r>
          </a:p>
        </p:txBody>
      </p:sp>
      <p:sp>
        <p:nvSpPr>
          <p:cNvPr id="20" name="principle-2-rule">
            <a:extLst>
              <a:ext uri="{FF2B5EF4-FFF2-40B4-BE49-F238E27FC236}">
                <a16:creationId xmlns:a16="http://schemas.microsoft.com/office/drawing/2014/main" id="{F2FA2DFB-443A-485E-9D11-739E141679D4}"/>
              </a:ext>
            </a:extLst>
          </p:cNvPr>
          <p:cNvSpPr>
            <a:spLocks noGrp="1"/>
          </p:cNvSpPr>
          <p:nvPr/>
        </p:nvSpPr>
        <p:spPr>
          <a:xfrm>
            <a:off x="609600" y="3705225"/>
            <a:ext cx="49530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1" name="principle-3-number">
            <a:extLst>
              <a:ext uri="{FF2B5EF4-FFF2-40B4-BE49-F238E27FC236}">
                <a16:creationId xmlns:a16="http://schemas.microsoft.com/office/drawing/2014/main" id="{2277DF5B-45B1-420D-94F2-0DFF80966E22}"/>
              </a:ext>
            </a:extLst>
          </p:cNvPr>
          <p:cNvSpPr>
            <a:spLocks noGrp="1"/>
          </p:cNvSpPr>
          <p:nvPr/>
        </p:nvSpPr>
        <p:spPr>
          <a:xfrm>
            <a:off x="609600" y="4019550"/>
            <a:ext cx="419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725" b="1" i="0">
                <a:solidFill>
                  <a:srgbClr val="A33B3B"/>
                </a:solidFill>
                <a:latin typeface="Aptos Mono"/>
                <a:ea typeface="Aptos Mono"/>
                <a:cs typeface="Aptos Mono"/>
              </a:defRPr>
            </a:pPr>
            <a:r>
              <a:rPr sz="1725" b="1" i="0">
                <a:solidFill>
                  <a:srgbClr val="A33B3B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22" name="principle-3-title">
            <a:extLst>
              <a:ext uri="{FF2B5EF4-FFF2-40B4-BE49-F238E27FC236}">
                <a16:creationId xmlns:a16="http://schemas.microsoft.com/office/drawing/2014/main" id="{B784B555-0FF7-49BA-9AA8-E77AC8CFE81B}"/>
              </a:ext>
            </a:extLst>
          </p:cNvPr>
          <p:cNvSpPr>
            <a:spLocks noGrp="1"/>
          </p:cNvSpPr>
          <p:nvPr/>
        </p:nvSpPr>
        <p:spPr>
          <a:xfrm>
            <a:off x="1143000" y="4019550"/>
            <a:ext cx="4419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50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No production credentials</a:t>
            </a:r>
          </a:p>
        </p:txBody>
      </p:sp>
      <p:sp>
        <p:nvSpPr>
          <p:cNvPr id="23" name="principle-3-body">
            <a:extLst>
              <a:ext uri="{FF2B5EF4-FFF2-40B4-BE49-F238E27FC236}">
                <a16:creationId xmlns:a16="http://schemas.microsoft.com/office/drawing/2014/main" id="{165E5279-DF4B-45C4-AE44-280F80CEDEBD}"/>
              </a:ext>
            </a:extLst>
          </p:cNvPr>
          <p:cNvSpPr>
            <a:spLocks noGrp="1"/>
          </p:cNvSpPr>
          <p:nvPr/>
        </p:nvSpPr>
        <p:spPr>
          <a:xfrm>
            <a:off x="1143000" y="4295775"/>
            <a:ext cx="4419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6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Changes use authorised CI and change management.</a:t>
            </a:r>
          </a:p>
        </p:txBody>
      </p:sp>
      <p:sp>
        <p:nvSpPr>
          <p:cNvPr id="24" name="principle-3-rule">
            <a:extLst>
              <a:ext uri="{FF2B5EF4-FFF2-40B4-BE49-F238E27FC236}">
                <a16:creationId xmlns:a16="http://schemas.microsoft.com/office/drawing/2014/main" id="{3F891DFE-694B-4C55-B610-2D5B1B384EE9}"/>
              </a:ext>
            </a:extLst>
          </p:cNvPr>
          <p:cNvSpPr>
            <a:spLocks noGrp="1"/>
          </p:cNvSpPr>
          <p:nvPr/>
        </p:nvSpPr>
        <p:spPr>
          <a:xfrm>
            <a:off x="609600" y="4733925"/>
            <a:ext cx="49530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5" name="principle-4-number">
            <a:extLst>
              <a:ext uri="{FF2B5EF4-FFF2-40B4-BE49-F238E27FC236}">
                <a16:creationId xmlns:a16="http://schemas.microsoft.com/office/drawing/2014/main" id="{EB5B573C-EA09-4F8E-8227-74D4D59C2843}"/>
              </a:ext>
            </a:extLst>
          </p:cNvPr>
          <p:cNvSpPr>
            <a:spLocks noGrp="1"/>
          </p:cNvSpPr>
          <p:nvPr/>
        </p:nvSpPr>
        <p:spPr>
          <a:xfrm>
            <a:off x="609600" y="5048250"/>
            <a:ext cx="419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72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72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26" name="principle-4-title">
            <a:extLst>
              <a:ext uri="{FF2B5EF4-FFF2-40B4-BE49-F238E27FC236}">
                <a16:creationId xmlns:a16="http://schemas.microsoft.com/office/drawing/2014/main" id="{D79E2779-F430-41F4-9CFE-DFFBC1B5A8C9}"/>
              </a:ext>
            </a:extLst>
          </p:cNvPr>
          <p:cNvSpPr>
            <a:spLocks noGrp="1"/>
          </p:cNvSpPr>
          <p:nvPr/>
        </p:nvSpPr>
        <p:spPr>
          <a:xfrm>
            <a:off x="1143000" y="5048250"/>
            <a:ext cx="4419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50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Central mediation</a:t>
            </a:r>
          </a:p>
        </p:txBody>
      </p:sp>
      <p:sp>
        <p:nvSpPr>
          <p:cNvPr id="27" name="principle-4-body">
            <a:extLst>
              <a:ext uri="{FF2B5EF4-FFF2-40B4-BE49-F238E27FC236}">
                <a16:creationId xmlns:a16="http://schemas.microsoft.com/office/drawing/2014/main" id="{AA3C3358-6331-48F7-B485-1DB586E49040}"/>
              </a:ext>
            </a:extLst>
          </p:cNvPr>
          <p:cNvSpPr>
            <a:spLocks noGrp="1"/>
          </p:cNvSpPr>
          <p:nvPr/>
        </p:nvSpPr>
        <p:spPr>
          <a:xfrm>
            <a:off x="1143000" y="5324475"/>
            <a:ext cx="4419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6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Shared scope, DLP, revocation and audit.</a:t>
            </a:r>
          </a:p>
        </p:txBody>
      </p:sp>
      <p:sp>
        <p:nvSpPr>
          <p:cNvPr id="28" name="principle-4-rule">
            <a:extLst>
              <a:ext uri="{FF2B5EF4-FFF2-40B4-BE49-F238E27FC236}">
                <a16:creationId xmlns:a16="http://schemas.microsoft.com/office/drawing/2014/main" id="{8BBC472F-EB79-41BA-8EFA-79957402EFF0}"/>
              </a:ext>
            </a:extLst>
          </p:cNvPr>
          <p:cNvSpPr>
            <a:spLocks noGrp="1"/>
          </p:cNvSpPr>
          <p:nvPr/>
        </p:nvSpPr>
        <p:spPr>
          <a:xfrm>
            <a:off x="609600" y="5762625"/>
            <a:ext cx="49530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9" name="principle-5-number">
            <a:extLst>
              <a:ext uri="{FF2B5EF4-FFF2-40B4-BE49-F238E27FC236}">
                <a16:creationId xmlns:a16="http://schemas.microsoft.com/office/drawing/2014/main" id="{0A9EDC98-C579-44AD-9458-AF3AF03EA1BF}"/>
              </a:ext>
            </a:extLst>
          </p:cNvPr>
          <p:cNvSpPr>
            <a:spLocks noGrp="1"/>
          </p:cNvSpPr>
          <p:nvPr/>
        </p:nvSpPr>
        <p:spPr>
          <a:xfrm>
            <a:off x="6324600" y="1962150"/>
            <a:ext cx="419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72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72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sp>
        <p:nvSpPr>
          <p:cNvPr id="30" name="principle-5-title">
            <a:extLst>
              <a:ext uri="{FF2B5EF4-FFF2-40B4-BE49-F238E27FC236}">
                <a16:creationId xmlns:a16="http://schemas.microsoft.com/office/drawing/2014/main" id="{CF5AEC15-4B95-4929-9E4D-3442F59140C1}"/>
              </a:ext>
            </a:extLst>
          </p:cNvPr>
          <p:cNvSpPr>
            <a:spLocks noGrp="1"/>
          </p:cNvSpPr>
          <p:nvPr/>
        </p:nvSpPr>
        <p:spPr>
          <a:xfrm>
            <a:off x="6858000" y="1962150"/>
            <a:ext cx="4419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50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Signed, tested policy packs</a:t>
            </a:r>
          </a:p>
        </p:txBody>
      </p:sp>
      <p:sp>
        <p:nvSpPr>
          <p:cNvPr id="31" name="principle-5-body">
            <a:extLst>
              <a:ext uri="{FF2B5EF4-FFF2-40B4-BE49-F238E27FC236}">
                <a16:creationId xmlns:a16="http://schemas.microsoft.com/office/drawing/2014/main" id="{6C548206-AE82-4A00-B8E5-27E98A2D57D1}"/>
              </a:ext>
            </a:extLst>
          </p:cNvPr>
          <p:cNvSpPr>
            <a:spLocks noGrp="1"/>
          </p:cNvSpPr>
          <p:nvPr/>
        </p:nvSpPr>
        <p:spPr>
          <a:xfrm>
            <a:off x="6858000" y="2238375"/>
            <a:ext cx="4419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6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Versioned controls; no silent changes.</a:t>
            </a:r>
          </a:p>
        </p:txBody>
      </p:sp>
      <p:sp>
        <p:nvSpPr>
          <p:cNvPr id="32" name="principle-5-rule">
            <a:extLst>
              <a:ext uri="{FF2B5EF4-FFF2-40B4-BE49-F238E27FC236}">
                <a16:creationId xmlns:a16="http://schemas.microsoft.com/office/drawing/2014/main" id="{D3A844EC-E0E2-4B14-8C58-7E0CBBDEF823}"/>
              </a:ext>
            </a:extLst>
          </p:cNvPr>
          <p:cNvSpPr>
            <a:spLocks noGrp="1"/>
          </p:cNvSpPr>
          <p:nvPr/>
        </p:nvSpPr>
        <p:spPr>
          <a:xfrm>
            <a:off x="6324600" y="2676525"/>
            <a:ext cx="49530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3" name="principle-6-number">
            <a:extLst>
              <a:ext uri="{FF2B5EF4-FFF2-40B4-BE49-F238E27FC236}">
                <a16:creationId xmlns:a16="http://schemas.microsoft.com/office/drawing/2014/main" id="{D040FCD0-77EB-47BC-99F3-08EE5DEC8327}"/>
              </a:ext>
            </a:extLst>
          </p:cNvPr>
          <p:cNvSpPr>
            <a:spLocks noGrp="1"/>
          </p:cNvSpPr>
          <p:nvPr/>
        </p:nvSpPr>
        <p:spPr>
          <a:xfrm>
            <a:off x="6324600" y="2990850"/>
            <a:ext cx="419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72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72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sp>
        <p:nvSpPr>
          <p:cNvPr id="34" name="principle-6-title">
            <a:extLst>
              <a:ext uri="{FF2B5EF4-FFF2-40B4-BE49-F238E27FC236}">
                <a16:creationId xmlns:a16="http://schemas.microsoft.com/office/drawing/2014/main" id="{1D1F7E96-0C3F-4F90-A6B5-3F32B4B050A9}"/>
              </a:ext>
            </a:extLst>
          </p:cNvPr>
          <p:cNvSpPr>
            <a:spLocks noGrp="1"/>
          </p:cNvSpPr>
          <p:nvPr/>
        </p:nvSpPr>
        <p:spPr>
          <a:xfrm>
            <a:off x="6858000" y="2990850"/>
            <a:ext cx="4419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50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Metadata-first evidence</a:t>
            </a:r>
          </a:p>
        </p:txBody>
      </p:sp>
      <p:sp>
        <p:nvSpPr>
          <p:cNvPr id="35" name="principle-6-body">
            <a:extLst>
              <a:ext uri="{FF2B5EF4-FFF2-40B4-BE49-F238E27FC236}">
                <a16:creationId xmlns:a16="http://schemas.microsoft.com/office/drawing/2014/main" id="{C434A32D-31AC-4451-B8A4-99ECC8EEBEAD}"/>
              </a:ext>
            </a:extLst>
          </p:cNvPr>
          <p:cNvSpPr>
            <a:spLocks noGrp="1"/>
          </p:cNvSpPr>
          <p:nvPr/>
        </p:nvSpPr>
        <p:spPr>
          <a:xfrm>
            <a:off x="6858000" y="3267075"/>
            <a:ext cx="4419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6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Auditability without sensitive-content storage by default.</a:t>
            </a:r>
          </a:p>
        </p:txBody>
      </p:sp>
      <p:sp>
        <p:nvSpPr>
          <p:cNvPr id="36" name="principle-6-rule">
            <a:extLst>
              <a:ext uri="{FF2B5EF4-FFF2-40B4-BE49-F238E27FC236}">
                <a16:creationId xmlns:a16="http://schemas.microsoft.com/office/drawing/2014/main" id="{C129AD3C-1BB1-42A4-9C4D-32D2A3B31B31}"/>
              </a:ext>
            </a:extLst>
          </p:cNvPr>
          <p:cNvSpPr>
            <a:spLocks noGrp="1"/>
          </p:cNvSpPr>
          <p:nvPr/>
        </p:nvSpPr>
        <p:spPr>
          <a:xfrm>
            <a:off x="6324600" y="3705225"/>
            <a:ext cx="49530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7" name="principle-7-number">
            <a:extLst>
              <a:ext uri="{FF2B5EF4-FFF2-40B4-BE49-F238E27FC236}">
                <a16:creationId xmlns:a16="http://schemas.microsoft.com/office/drawing/2014/main" id="{7247483B-9276-4F53-AAAE-FB5091792F8A}"/>
              </a:ext>
            </a:extLst>
          </p:cNvPr>
          <p:cNvSpPr>
            <a:spLocks noGrp="1"/>
          </p:cNvSpPr>
          <p:nvPr/>
        </p:nvSpPr>
        <p:spPr>
          <a:xfrm>
            <a:off x="6324600" y="4019550"/>
            <a:ext cx="419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72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72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07</a:t>
            </a:r>
          </a:p>
        </p:txBody>
      </p:sp>
      <p:sp>
        <p:nvSpPr>
          <p:cNvPr id="38" name="principle-7-title">
            <a:extLst>
              <a:ext uri="{FF2B5EF4-FFF2-40B4-BE49-F238E27FC236}">
                <a16:creationId xmlns:a16="http://schemas.microsoft.com/office/drawing/2014/main" id="{1258BE94-4EAA-4BAB-81AA-E1FB7C0E367A}"/>
              </a:ext>
            </a:extLst>
          </p:cNvPr>
          <p:cNvSpPr>
            <a:spLocks noGrp="1"/>
          </p:cNvSpPr>
          <p:nvPr/>
        </p:nvSpPr>
        <p:spPr>
          <a:xfrm>
            <a:off x="6858000" y="4019550"/>
            <a:ext cx="4419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50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Open standards, pinned versions</a:t>
            </a:r>
          </a:p>
        </p:txBody>
      </p:sp>
      <p:sp>
        <p:nvSpPr>
          <p:cNvPr id="39" name="principle-7-body">
            <a:extLst>
              <a:ext uri="{FF2B5EF4-FFF2-40B4-BE49-F238E27FC236}">
                <a16:creationId xmlns:a16="http://schemas.microsoft.com/office/drawing/2014/main" id="{C0AE57D1-D468-4382-8CFA-C2D022F757AD}"/>
              </a:ext>
            </a:extLst>
          </p:cNvPr>
          <p:cNvSpPr>
            <a:spLocks noGrp="1"/>
          </p:cNvSpPr>
          <p:nvPr/>
        </p:nvSpPr>
        <p:spPr>
          <a:xfrm>
            <a:off x="6858000" y="4295775"/>
            <a:ext cx="4419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6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Interoperability without version drift.</a:t>
            </a:r>
          </a:p>
        </p:txBody>
      </p:sp>
      <p:sp>
        <p:nvSpPr>
          <p:cNvPr id="40" name="principle-7-rule">
            <a:extLst>
              <a:ext uri="{FF2B5EF4-FFF2-40B4-BE49-F238E27FC236}">
                <a16:creationId xmlns:a16="http://schemas.microsoft.com/office/drawing/2014/main" id="{0A6F4B61-15E2-4B75-8DE8-78DE6E499F2F}"/>
              </a:ext>
            </a:extLst>
          </p:cNvPr>
          <p:cNvSpPr>
            <a:spLocks noGrp="1"/>
          </p:cNvSpPr>
          <p:nvPr/>
        </p:nvSpPr>
        <p:spPr>
          <a:xfrm>
            <a:off x="6324600" y="4733925"/>
            <a:ext cx="49530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1" name="principle-8-number">
            <a:extLst>
              <a:ext uri="{FF2B5EF4-FFF2-40B4-BE49-F238E27FC236}">
                <a16:creationId xmlns:a16="http://schemas.microsoft.com/office/drawing/2014/main" id="{D0D154E0-E143-443D-B430-54CD7824E278}"/>
              </a:ext>
            </a:extLst>
          </p:cNvPr>
          <p:cNvSpPr>
            <a:spLocks noGrp="1"/>
          </p:cNvSpPr>
          <p:nvPr/>
        </p:nvSpPr>
        <p:spPr>
          <a:xfrm>
            <a:off x="6324600" y="5048250"/>
            <a:ext cx="419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72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72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08</a:t>
            </a:r>
          </a:p>
        </p:txBody>
      </p:sp>
      <p:sp>
        <p:nvSpPr>
          <p:cNvPr id="42" name="principle-8-title">
            <a:extLst>
              <a:ext uri="{FF2B5EF4-FFF2-40B4-BE49-F238E27FC236}">
                <a16:creationId xmlns:a16="http://schemas.microsoft.com/office/drawing/2014/main" id="{597EE029-A8E9-4612-A03C-31E68BB8ACFB}"/>
              </a:ext>
            </a:extLst>
          </p:cNvPr>
          <p:cNvSpPr>
            <a:spLocks noGrp="1"/>
          </p:cNvSpPr>
          <p:nvPr/>
        </p:nvSpPr>
        <p:spPr>
          <a:xfrm>
            <a:off x="6858000" y="5048250"/>
            <a:ext cx="44196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50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Independent assurance</a:t>
            </a:r>
          </a:p>
        </p:txBody>
      </p:sp>
      <p:sp>
        <p:nvSpPr>
          <p:cNvPr id="43" name="principle-8-body">
            <a:extLst>
              <a:ext uri="{FF2B5EF4-FFF2-40B4-BE49-F238E27FC236}">
                <a16:creationId xmlns:a16="http://schemas.microsoft.com/office/drawing/2014/main" id="{AD23C7E0-9A78-4905-80B9-95DCD3F4173C}"/>
              </a:ext>
            </a:extLst>
          </p:cNvPr>
          <p:cNvSpPr>
            <a:spLocks noGrp="1"/>
          </p:cNvSpPr>
          <p:nvPr/>
        </p:nvSpPr>
        <p:spPr>
          <a:xfrm>
            <a:off x="6858000" y="5324475"/>
            <a:ext cx="44196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6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The platform team does not self-attest.</a:t>
            </a:r>
          </a:p>
        </p:txBody>
      </p:sp>
      <p:sp>
        <p:nvSpPr>
          <p:cNvPr id="44" name="principle-8-rule">
            <a:extLst>
              <a:ext uri="{FF2B5EF4-FFF2-40B4-BE49-F238E27FC236}">
                <a16:creationId xmlns:a16="http://schemas.microsoft.com/office/drawing/2014/main" id="{9DFF8A1E-5BC6-4D10-AC9C-A2E2D16A12BB}"/>
              </a:ext>
            </a:extLst>
          </p:cNvPr>
          <p:cNvSpPr>
            <a:spLocks noGrp="1"/>
          </p:cNvSpPr>
          <p:nvPr/>
        </p:nvSpPr>
        <p:spPr>
          <a:xfrm>
            <a:off x="6324600" y="5762625"/>
            <a:ext cx="49530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51526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hrome-rail-4">
            <a:extLst>
              <a:ext uri="{FF2B5EF4-FFF2-40B4-BE49-F238E27FC236}">
                <a16:creationId xmlns:a16="http://schemas.microsoft.com/office/drawing/2014/main" id="{F6E700DF-E381-4547-9065-7E3CC557A35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hrome-section-4">
            <a:extLst>
              <a:ext uri="{FF2B5EF4-FFF2-40B4-BE49-F238E27FC236}">
                <a16:creationId xmlns:a16="http://schemas.microsoft.com/office/drawing/2014/main" id="{AAE3C1E8-930D-4726-AB55-8259C4071E38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03 / TARGET ARCHITECTURE</a:t>
            </a:r>
          </a:p>
        </p:txBody>
      </p:sp>
      <p:sp>
        <p:nvSpPr>
          <p:cNvPr id="3" name="chrome-title-4">
            <a:extLst>
              <a:ext uri="{FF2B5EF4-FFF2-40B4-BE49-F238E27FC236}">
                <a16:creationId xmlns:a16="http://schemas.microsoft.com/office/drawing/2014/main" id="{F8DF7E9B-4EE6-484D-B3CB-6D4AAEF22B79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The trust boundary encloses the agent — not the controls</a:t>
            </a:r>
          </a:p>
        </p:txBody>
      </p:sp>
      <p:sp>
        <p:nvSpPr>
          <p:cNvPr id="4" name="chrome-title-rule-4">
            <a:extLst>
              <a:ext uri="{FF2B5EF4-FFF2-40B4-BE49-F238E27FC236}">
                <a16:creationId xmlns:a16="http://schemas.microsoft.com/office/drawing/2014/main" id="{FFD512EA-718C-403D-B642-80EC4B79F5CD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chrome-title-accent-4">
            <a:extLst>
              <a:ext uri="{FF2B5EF4-FFF2-40B4-BE49-F238E27FC236}">
                <a16:creationId xmlns:a16="http://schemas.microsoft.com/office/drawing/2014/main" id="{A0F64EC6-E638-4A3E-B613-C22CB71E0AF8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81915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hrome-footer-rule-4">
            <a:extLst>
              <a:ext uri="{FF2B5EF4-FFF2-40B4-BE49-F238E27FC236}">
                <a16:creationId xmlns:a16="http://schemas.microsoft.com/office/drawing/2014/main" id="{11801321-12D2-4938-9E9B-088126D4861F}"/>
              </a:ext>
            </a:extLst>
          </p:cNvPr>
          <p:cNvSpPr>
            <a:spLocks noGrp="1"/>
          </p:cNvSpPr>
          <p:nvPr/>
        </p:nvSpPr>
        <p:spPr>
          <a:xfrm>
            <a:off x="533400" y="64198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7" name="chrome-footer-label-4">
            <a:extLst>
              <a:ext uri="{FF2B5EF4-FFF2-40B4-BE49-F238E27FC236}">
                <a16:creationId xmlns:a16="http://schemas.microsoft.com/office/drawing/2014/main" id="{AD7C2CA0-4508-4E48-A01A-20BA0202A708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TECHNICAL ARCHITECTURE</a:t>
            </a:r>
          </a:p>
        </p:txBody>
      </p:sp>
      <p:sp>
        <p:nvSpPr>
          <p:cNvPr id="8" name="chrome-footer-contact-4">
            <a:extLst>
              <a:ext uri="{FF2B5EF4-FFF2-40B4-BE49-F238E27FC236}">
                <a16:creationId xmlns:a16="http://schemas.microsoft.com/office/drawing/2014/main" id="{A77ECBF1-1207-4D11-978E-0551B883AA7B}"/>
              </a:ext>
            </a:extLst>
          </p:cNvPr>
          <p:cNvSpPr>
            <a:spLocks noGrp="1"/>
          </p:cNvSpPr>
          <p:nvPr/>
        </p:nvSpPr>
        <p:spPr>
          <a:xfrm>
            <a:off x="3619500" y="6505575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9" name="chrome-footer-page-4">
            <a:extLst>
              <a:ext uri="{FF2B5EF4-FFF2-40B4-BE49-F238E27FC236}">
                <a16:creationId xmlns:a16="http://schemas.microsoft.com/office/drawing/2014/main" id="{8126242B-A59D-453F-847A-38D9F4BC895B}"/>
              </a:ext>
            </a:extLst>
          </p:cNvPr>
          <p:cNvSpPr>
            <a:spLocks noGrp="1"/>
          </p:cNvSpPr>
          <p:nvPr/>
        </p:nvSpPr>
        <p:spPr>
          <a:xfrm>
            <a:off x="11125200" y="649605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10" name="tech-architecture-canvas">
            <a:extLst>
              <a:ext uri="{FF2B5EF4-FFF2-40B4-BE49-F238E27FC236}">
                <a16:creationId xmlns:a16="http://schemas.microsoft.com/office/drawing/2014/main" id="{C6AD0A78-04C7-49E9-8C96-04D69A71FC1A}"/>
              </a:ext>
            </a:extLst>
          </p:cNvPr>
          <p:cNvSpPr>
            <a:spLocks noGrp="1"/>
          </p:cNvSpPr>
          <p:nvPr/>
        </p:nvSpPr>
        <p:spPr>
          <a:xfrm>
            <a:off x="609600" y="1543050"/>
            <a:ext cx="10972800" cy="459105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1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1" name="arch-user-input">
            <a:extLst>
              <a:ext uri="{FF2B5EF4-FFF2-40B4-BE49-F238E27FC236}">
                <a16:creationId xmlns:a16="http://schemas.microsoft.com/office/drawing/2014/main" id="{25223CA9-2C53-4248-985B-A6F253288467}"/>
              </a:ext>
            </a:extLst>
          </p:cNvPr>
          <p:cNvSpPr>
            <a:spLocks noGrp="1"/>
          </p:cNvSpPr>
          <p:nvPr/>
        </p:nvSpPr>
        <p:spPr>
          <a:xfrm>
            <a:off x="1619250" y="2305050"/>
            <a:ext cx="476250" cy="9525"/>
          </a:xfrm>
          <a:prstGeom prst="line">
            <a:avLst/>
          </a:prstGeom>
          <a:noFill/>
          <a:ln w="23813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2" name="arch-governance-input">
            <a:extLst>
              <a:ext uri="{FF2B5EF4-FFF2-40B4-BE49-F238E27FC236}">
                <a16:creationId xmlns:a16="http://schemas.microsoft.com/office/drawing/2014/main" id="{41DC125C-F45C-40DE-9A20-B7C55DFF5B7B}"/>
              </a:ext>
            </a:extLst>
          </p:cNvPr>
          <p:cNvSpPr>
            <a:spLocks noGrp="1"/>
          </p:cNvSpPr>
          <p:nvPr/>
        </p:nvSpPr>
        <p:spPr>
          <a:xfrm>
            <a:off x="10629900" y="1695450"/>
            <a:ext cx="9525" cy="266700"/>
          </a:xfrm>
          <a:prstGeom prst="line">
            <a:avLst/>
          </a:prstGeom>
          <a:noFill/>
          <a:ln w="23813">
            <a:solidFill>
              <a:srgbClr val="B85C24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3" name="arch-trust-boundary-crossing">
            <a:extLst>
              <a:ext uri="{FF2B5EF4-FFF2-40B4-BE49-F238E27FC236}">
                <a16:creationId xmlns:a16="http://schemas.microsoft.com/office/drawing/2014/main" id="{36A434CC-9169-4282-926C-43E782ADA3D9}"/>
              </a:ext>
            </a:extLst>
          </p:cNvPr>
          <p:cNvSpPr>
            <a:spLocks noGrp="1"/>
          </p:cNvSpPr>
          <p:nvPr/>
        </p:nvSpPr>
        <p:spPr>
          <a:xfrm>
            <a:off x="6743700" y="2914650"/>
            <a:ext cx="9525" cy="419100"/>
          </a:xfrm>
          <a:prstGeom prst="line">
            <a:avLst/>
          </a:prstGeom>
          <a:noFill/>
          <a:ln w="23813">
            <a:solidFill>
              <a:srgbClr val="A33B3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4" name="arch-adapter-engine">
            <a:extLst>
              <a:ext uri="{FF2B5EF4-FFF2-40B4-BE49-F238E27FC236}">
                <a16:creationId xmlns:a16="http://schemas.microsoft.com/office/drawing/2014/main" id="{0F0BB2FA-41C3-41B2-83D1-F5AC289DA03E}"/>
              </a:ext>
            </a:extLst>
          </p:cNvPr>
          <p:cNvSpPr>
            <a:spLocks noGrp="1"/>
          </p:cNvSpPr>
          <p:nvPr/>
        </p:nvSpPr>
        <p:spPr>
          <a:xfrm>
            <a:off x="5657850" y="4210050"/>
            <a:ext cx="1485900" cy="9525"/>
          </a:xfrm>
          <a:prstGeom prst="line">
            <a:avLst/>
          </a:prstGeom>
          <a:noFill/>
          <a:ln w="23813">
            <a:solidFill>
              <a:srgbClr val="14283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5" name="arch-capability-drop">
            <a:extLst>
              <a:ext uri="{FF2B5EF4-FFF2-40B4-BE49-F238E27FC236}">
                <a16:creationId xmlns:a16="http://schemas.microsoft.com/office/drawing/2014/main" id="{F981032A-E1CC-4C02-AEC3-018E3A792AF0}"/>
              </a:ext>
            </a:extLst>
          </p:cNvPr>
          <p:cNvSpPr>
            <a:spLocks noGrp="1"/>
          </p:cNvSpPr>
          <p:nvPr/>
        </p:nvSpPr>
        <p:spPr>
          <a:xfrm>
            <a:off x="6743700" y="4876800"/>
            <a:ext cx="9525" cy="400050"/>
          </a:xfrm>
          <a:prstGeom prst="line">
            <a:avLst/>
          </a:prstGeom>
          <a:noFill/>
          <a:ln w="23813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6" name="arch-capability-bus">
            <a:extLst>
              <a:ext uri="{FF2B5EF4-FFF2-40B4-BE49-F238E27FC236}">
                <a16:creationId xmlns:a16="http://schemas.microsoft.com/office/drawing/2014/main" id="{8471AD49-CEB7-4C5D-BA73-0126AED676E5}"/>
              </a:ext>
            </a:extLst>
          </p:cNvPr>
          <p:cNvSpPr>
            <a:spLocks noGrp="1"/>
          </p:cNvSpPr>
          <p:nvPr/>
        </p:nvSpPr>
        <p:spPr>
          <a:xfrm>
            <a:off x="2381250" y="5276850"/>
            <a:ext cx="8743950" cy="9525"/>
          </a:xfrm>
          <a:prstGeom prst="line">
            <a:avLst/>
          </a:prstGeom>
          <a:noFill/>
          <a:ln w="28575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7" name="arch-port-drop-0">
            <a:extLst>
              <a:ext uri="{FF2B5EF4-FFF2-40B4-BE49-F238E27FC236}">
                <a16:creationId xmlns:a16="http://schemas.microsoft.com/office/drawing/2014/main" id="{3DC0E8F8-EB12-4AC2-BB94-286D7B5257CD}"/>
              </a:ext>
            </a:extLst>
          </p:cNvPr>
          <p:cNvSpPr>
            <a:spLocks noGrp="1"/>
          </p:cNvSpPr>
          <p:nvPr/>
        </p:nvSpPr>
        <p:spPr>
          <a:xfrm>
            <a:off x="2895600" y="5276850"/>
            <a:ext cx="9525" cy="209550"/>
          </a:xfrm>
          <a:prstGeom prst="line">
            <a:avLst/>
          </a:prstGeom>
          <a:noFill/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8" name="arch-port-drop-1">
            <a:extLst>
              <a:ext uri="{FF2B5EF4-FFF2-40B4-BE49-F238E27FC236}">
                <a16:creationId xmlns:a16="http://schemas.microsoft.com/office/drawing/2014/main" id="{158821BB-E1E1-4097-9659-19F393CE6A0D}"/>
              </a:ext>
            </a:extLst>
          </p:cNvPr>
          <p:cNvSpPr>
            <a:spLocks noGrp="1"/>
          </p:cNvSpPr>
          <p:nvPr/>
        </p:nvSpPr>
        <p:spPr>
          <a:xfrm>
            <a:off x="4743450" y="5276850"/>
            <a:ext cx="9525" cy="209550"/>
          </a:xfrm>
          <a:prstGeom prst="line">
            <a:avLst/>
          </a:prstGeom>
          <a:noFill/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9" name="arch-port-drop-2">
            <a:extLst>
              <a:ext uri="{FF2B5EF4-FFF2-40B4-BE49-F238E27FC236}">
                <a16:creationId xmlns:a16="http://schemas.microsoft.com/office/drawing/2014/main" id="{7C117E04-3E6B-4ECF-B2C1-9B119554AE98}"/>
              </a:ext>
            </a:extLst>
          </p:cNvPr>
          <p:cNvSpPr>
            <a:spLocks noGrp="1"/>
          </p:cNvSpPr>
          <p:nvPr/>
        </p:nvSpPr>
        <p:spPr>
          <a:xfrm>
            <a:off x="6591300" y="5276850"/>
            <a:ext cx="9525" cy="209550"/>
          </a:xfrm>
          <a:prstGeom prst="line">
            <a:avLst/>
          </a:prstGeom>
          <a:noFill/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0" name="arch-port-drop-3">
            <a:extLst>
              <a:ext uri="{FF2B5EF4-FFF2-40B4-BE49-F238E27FC236}">
                <a16:creationId xmlns:a16="http://schemas.microsoft.com/office/drawing/2014/main" id="{DD7574DD-2E84-4132-AB6F-EC6336AB00D2}"/>
              </a:ext>
            </a:extLst>
          </p:cNvPr>
          <p:cNvSpPr>
            <a:spLocks noGrp="1"/>
          </p:cNvSpPr>
          <p:nvPr/>
        </p:nvSpPr>
        <p:spPr>
          <a:xfrm>
            <a:off x="8439150" y="5276850"/>
            <a:ext cx="9525" cy="209550"/>
          </a:xfrm>
          <a:prstGeom prst="line">
            <a:avLst/>
          </a:prstGeom>
          <a:noFill/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1" name="arch-port-drop-4">
            <a:extLst>
              <a:ext uri="{FF2B5EF4-FFF2-40B4-BE49-F238E27FC236}">
                <a16:creationId xmlns:a16="http://schemas.microsoft.com/office/drawing/2014/main" id="{2F699216-CC13-441D-93B1-D3967922458D}"/>
              </a:ext>
            </a:extLst>
          </p:cNvPr>
          <p:cNvSpPr>
            <a:spLocks noGrp="1"/>
          </p:cNvSpPr>
          <p:nvPr/>
        </p:nvSpPr>
        <p:spPr>
          <a:xfrm>
            <a:off x="10287000" y="5276850"/>
            <a:ext cx="9525" cy="209550"/>
          </a:xfrm>
          <a:prstGeom prst="line">
            <a:avLst/>
          </a:prstGeom>
          <a:noFill/>
          <a:ln w="19050">
            <a:solidFill>
              <a:srgbClr val="B85C24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B1854938-E80A-4F9C-BFFF-AA8AD96F07AA}"/>
              </a:ext>
            </a:extLst>
          </p:cNvPr>
          <p:cNvSpPr>
            <a:spLocks noGrp="1"/>
          </p:cNvSpPr>
          <p:nvPr/>
        </p:nvSpPr>
        <p:spPr>
          <a:xfrm>
            <a:off x="781050" y="1695450"/>
            <a:ext cx="12954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01 / AUTHORITY &amp; POLICY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C2CA7801-4FBF-4071-986B-6453D784AC2A}"/>
              </a:ext>
            </a:extLst>
          </p:cNvPr>
          <p:cNvSpPr>
            <a:spLocks noGrp="1"/>
          </p:cNvSpPr>
          <p:nvPr/>
        </p:nvSpPr>
        <p:spPr>
          <a:xfrm>
            <a:off x="781050" y="2133600"/>
            <a:ext cx="1104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USER / IDE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6E9C0E26-1E9C-4E6E-ADAE-F646BAA016C1}"/>
              </a:ext>
            </a:extLst>
          </p:cNvPr>
          <p:cNvSpPr>
            <a:spLocks noGrp="1"/>
          </p:cNvSpPr>
          <p:nvPr/>
        </p:nvSpPr>
        <p:spPr>
          <a:xfrm>
            <a:off x="781050" y="2400300"/>
            <a:ext cx="11049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4000"/>
              </a:lnSpc>
              <a:buNone/>
              <a:defRPr sz="11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1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identity</a:t>
            </a:r>
          </a:p>
          <a:p>
            <a:pPr algn="l">
              <a:lnSpc>
                <a:spcPct val="94000"/>
              </a:lnSpc>
              <a:buNone/>
              <a:defRPr sz="11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1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intent</a:t>
            </a:r>
          </a:p>
          <a:p>
            <a:pPr algn="l">
              <a:lnSpc>
                <a:spcPct val="94000"/>
              </a:lnSpc>
              <a:buNone/>
              <a:defRPr sz="11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1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use profile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5B29CADD-380A-40D9-BEBD-1C41F3C424A6}"/>
              </a:ext>
            </a:extLst>
          </p:cNvPr>
          <p:cNvSpPr>
            <a:spLocks noGrp="1"/>
          </p:cNvSpPr>
          <p:nvPr/>
        </p:nvSpPr>
        <p:spPr>
          <a:xfrm>
            <a:off x="9372600" y="1562100"/>
            <a:ext cx="1981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GOVERNANCE INPUT</a:t>
            </a:r>
          </a:p>
        </p:txBody>
      </p:sp>
      <p:sp>
        <p:nvSpPr>
          <p:cNvPr id="26" name="arch-control-plane">
            <a:extLst>
              <a:ext uri="{FF2B5EF4-FFF2-40B4-BE49-F238E27FC236}">
                <a16:creationId xmlns:a16="http://schemas.microsoft.com/office/drawing/2014/main" id="{8010EA3E-0A0F-41EC-A662-2344DFC7C55F}"/>
              </a:ext>
            </a:extLst>
          </p:cNvPr>
          <p:cNvSpPr>
            <a:spLocks noGrp="1"/>
          </p:cNvSpPr>
          <p:nvPr/>
        </p:nvSpPr>
        <p:spPr>
          <a:xfrm>
            <a:off x="2095500" y="1695450"/>
            <a:ext cx="9296400" cy="1219200"/>
          </a:xfrm>
          <a:prstGeom prst="rect">
            <a:avLst/>
          </a:prstGeom>
          <a:solidFill>
            <a:srgbClr val="081B2C"/>
          </a:solidFill>
          <a:ln w="9525">
            <a:solidFill>
              <a:srgbClr val="081B2C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31A40DCA-57BA-4EE7-AE5A-6B667BB5B361}"/>
              </a:ext>
            </a:extLst>
          </p:cNvPr>
          <p:cNvSpPr>
            <a:spLocks noGrp="1"/>
          </p:cNvSpPr>
          <p:nvPr/>
        </p:nvSpPr>
        <p:spPr>
          <a:xfrm>
            <a:off x="2324100" y="1905000"/>
            <a:ext cx="19431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rPr>
              <a:t>ORCHESTRATE</a:t>
            </a: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B1520C23-AFA5-4A4E-BE61-9486A5AD850D}"/>
              </a:ext>
            </a:extLst>
          </p:cNvPr>
          <p:cNvSpPr>
            <a:spLocks noGrp="1"/>
          </p:cNvSpPr>
          <p:nvPr/>
        </p:nvSpPr>
        <p:spPr>
          <a:xfrm>
            <a:off x="2324100" y="2247900"/>
            <a:ext cx="19431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2000"/>
              </a:lnSpc>
              <a:buNone/>
              <a:defRPr sz="11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run ID · signed manifest</a:t>
            </a:r>
          </a:p>
          <a:p>
            <a:pPr algn="ctr">
              <a:lnSpc>
                <a:spcPct val="92000"/>
              </a:lnSpc>
              <a:buNone/>
              <a:defRPr sz="11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profile · kill switch</a:t>
            </a: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3D869BF7-B0CC-424E-92B1-9C138187954A}"/>
              </a:ext>
            </a:extLst>
          </p:cNvPr>
          <p:cNvSpPr>
            <a:spLocks noGrp="1"/>
          </p:cNvSpPr>
          <p:nvPr/>
        </p:nvSpPr>
        <p:spPr>
          <a:xfrm>
            <a:off x="4419600" y="1885950"/>
            <a:ext cx="9525" cy="838200"/>
          </a:xfrm>
          <a:prstGeom prst="rect">
            <a:avLst/>
          </a:prstGeom>
          <a:solidFill>
            <a:srgbClr val="36506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3E456172-BA8D-466E-9161-B8E1B69546EF}"/>
              </a:ext>
            </a:extLst>
          </p:cNvPr>
          <p:cNvSpPr>
            <a:spLocks noGrp="1"/>
          </p:cNvSpPr>
          <p:nvPr/>
        </p:nvSpPr>
        <p:spPr>
          <a:xfrm>
            <a:off x="4572000" y="1905000"/>
            <a:ext cx="19431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rPr>
              <a:t>DECIDE</a:t>
            </a: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9D07974E-A674-4C70-BA34-FA3E91BE81D2}"/>
              </a:ext>
            </a:extLst>
          </p:cNvPr>
          <p:cNvSpPr>
            <a:spLocks noGrp="1"/>
          </p:cNvSpPr>
          <p:nvPr/>
        </p:nvSpPr>
        <p:spPr>
          <a:xfrm>
            <a:off x="4572000" y="2247900"/>
            <a:ext cx="19431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2000"/>
              </a:lnSpc>
              <a:buNone/>
              <a:defRPr sz="11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PDP · bundle digests</a:t>
            </a:r>
          </a:p>
          <a:p>
            <a:pPr algn="ctr">
              <a:lnSpc>
                <a:spcPct val="92000"/>
              </a:lnSpc>
              <a:buNone/>
              <a:defRPr sz="11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result · obligations</a:t>
            </a: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B99A253E-4053-4F38-81BE-6DB78A612332}"/>
              </a:ext>
            </a:extLst>
          </p:cNvPr>
          <p:cNvSpPr>
            <a:spLocks noGrp="1"/>
          </p:cNvSpPr>
          <p:nvPr/>
        </p:nvSpPr>
        <p:spPr>
          <a:xfrm>
            <a:off x="6667500" y="1885950"/>
            <a:ext cx="9525" cy="838200"/>
          </a:xfrm>
          <a:prstGeom prst="rect">
            <a:avLst/>
          </a:prstGeom>
          <a:solidFill>
            <a:srgbClr val="36506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B3A6B1C9-93D4-4D2E-BA1F-E4CA24DC3E12}"/>
              </a:ext>
            </a:extLst>
          </p:cNvPr>
          <p:cNvSpPr>
            <a:spLocks noGrp="1"/>
          </p:cNvSpPr>
          <p:nvPr/>
        </p:nvSpPr>
        <p:spPr>
          <a:xfrm>
            <a:off x="6819900" y="1905000"/>
            <a:ext cx="19431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E8A476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E8A476"/>
                </a:solidFill>
                <a:latin typeface="Aptos Mono"/>
                <a:ea typeface="Aptos Mono"/>
                <a:cs typeface="Aptos Mono"/>
              </a:rPr>
              <a:t>APPROVE</a:t>
            </a: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0118D46C-0506-4249-82C9-CF6F5198CC75}"/>
              </a:ext>
            </a:extLst>
          </p:cNvPr>
          <p:cNvSpPr>
            <a:spLocks noGrp="1"/>
          </p:cNvSpPr>
          <p:nvPr/>
        </p:nvSpPr>
        <p:spPr>
          <a:xfrm>
            <a:off x="6819900" y="2247900"/>
            <a:ext cx="19431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2000"/>
              </a:lnSpc>
              <a:buNone/>
              <a:defRPr sz="11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owner · role · expiry</a:t>
            </a:r>
          </a:p>
          <a:p>
            <a:pPr algn="ctr">
              <a:lnSpc>
                <a:spcPct val="92000"/>
              </a:lnSpc>
              <a:buNone/>
              <a:defRPr sz="11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four-eyes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D96A77AE-2E15-41B1-BDC5-30F651AC1B13}"/>
              </a:ext>
            </a:extLst>
          </p:cNvPr>
          <p:cNvSpPr>
            <a:spLocks noGrp="1"/>
          </p:cNvSpPr>
          <p:nvPr/>
        </p:nvSpPr>
        <p:spPr>
          <a:xfrm>
            <a:off x="8915400" y="1885950"/>
            <a:ext cx="9525" cy="838200"/>
          </a:xfrm>
          <a:prstGeom prst="rect">
            <a:avLst/>
          </a:prstGeom>
          <a:solidFill>
            <a:srgbClr val="36506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D6EFC7EE-CED0-4C4A-82AF-BF6240A177F6}"/>
              </a:ext>
            </a:extLst>
          </p:cNvPr>
          <p:cNvSpPr>
            <a:spLocks noGrp="1"/>
          </p:cNvSpPr>
          <p:nvPr/>
        </p:nvSpPr>
        <p:spPr>
          <a:xfrm>
            <a:off x="9067800" y="1905000"/>
            <a:ext cx="19431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rPr>
              <a:t>PROVE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530DFED4-830E-4BC2-A4A1-484C11E9AEF3}"/>
              </a:ext>
            </a:extLst>
          </p:cNvPr>
          <p:cNvSpPr>
            <a:spLocks noGrp="1"/>
          </p:cNvSpPr>
          <p:nvPr/>
        </p:nvSpPr>
        <p:spPr>
          <a:xfrm>
            <a:off x="9067800" y="2247900"/>
            <a:ext cx="19431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ctr">
              <a:lnSpc>
                <a:spcPct val="92000"/>
              </a:lnSpc>
              <a:buNone/>
              <a:defRPr sz="11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decision IDs · versions</a:t>
            </a:r>
          </a:p>
          <a:p>
            <a:pPr algn="ctr">
              <a:lnSpc>
                <a:spcPct val="92000"/>
              </a:lnSpc>
              <a:buNone/>
              <a:defRPr sz="11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1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evidence target</a:t>
            </a:r>
          </a:p>
        </p:txBody>
      </p:sp>
      <p:sp>
        <p:nvSpPr>
          <p:cNvPr id="38" name="arch-trust-boundary">
            <a:extLst>
              <a:ext uri="{FF2B5EF4-FFF2-40B4-BE49-F238E27FC236}">
                <a16:creationId xmlns:a16="http://schemas.microsoft.com/office/drawing/2014/main" id="{F8F146C1-C49F-4180-865F-1558FF61F843}"/>
              </a:ext>
            </a:extLst>
          </p:cNvPr>
          <p:cNvSpPr>
            <a:spLocks noGrp="1"/>
          </p:cNvSpPr>
          <p:nvPr/>
        </p:nvSpPr>
        <p:spPr>
          <a:xfrm>
            <a:off x="2095500" y="3143250"/>
            <a:ext cx="9296400" cy="28575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38B6A788-D630-4CD1-A41B-1520F928942B}"/>
              </a:ext>
            </a:extLst>
          </p:cNvPr>
          <p:cNvSpPr>
            <a:spLocks noGrp="1"/>
          </p:cNvSpPr>
          <p:nvPr/>
        </p:nvSpPr>
        <p:spPr>
          <a:xfrm>
            <a:off x="2095500" y="3200400"/>
            <a:ext cx="4953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rPr>
              <a:t>02 / UNTRUSTED EXECUTION · EXPLICIT TRUST BOUNDARY</a:t>
            </a:r>
          </a:p>
        </p:txBody>
      </p:sp>
      <p:sp>
        <p:nvSpPr>
          <p:cNvPr id="40" name="arch-isolated-zone">
            <a:extLst>
              <a:ext uri="{FF2B5EF4-FFF2-40B4-BE49-F238E27FC236}">
                <a16:creationId xmlns:a16="http://schemas.microsoft.com/office/drawing/2014/main" id="{AE257B1B-C4CA-416A-AF14-EA903A3244E6}"/>
              </a:ext>
            </a:extLst>
          </p:cNvPr>
          <p:cNvSpPr>
            <a:spLocks noGrp="1"/>
          </p:cNvSpPr>
          <p:nvPr/>
        </p:nvSpPr>
        <p:spPr>
          <a:xfrm>
            <a:off x="2095500" y="3486150"/>
            <a:ext cx="9296400" cy="1390650"/>
          </a:xfrm>
          <a:prstGeom prst="rect">
            <a:avLst/>
          </a:prstGeom>
          <a:solidFill>
            <a:srgbClr val="F4F2ED"/>
          </a:solidFill>
          <a:ln w="20955">
            <a:solidFill>
              <a:srgbClr val="A33B3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586B3B7E-9E37-4C77-8D64-A3E0873DBF39}"/>
              </a:ext>
            </a:extLst>
          </p:cNvPr>
          <p:cNvSpPr>
            <a:spLocks noGrp="1"/>
          </p:cNvSpPr>
          <p:nvPr/>
        </p:nvSpPr>
        <p:spPr>
          <a:xfrm>
            <a:off x="2343150" y="3638550"/>
            <a:ext cx="88011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900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ROOTLESS · READ-ONLY BASE · EPHEMERAL WORKSPACE · QUOTAS · EGRESS DENY</a:t>
            </a:r>
          </a:p>
        </p:txBody>
      </p:sp>
      <p:sp>
        <p:nvSpPr>
          <p:cNvPr id="42" name="arch-cli-adapter">
            <a:extLst>
              <a:ext uri="{FF2B5EF4-FFF2-40B4-BE49-F238E27FC236}">
                <a16:creationId xmlns:a16="http://schemas.microsoft.com/office/drawing/2014/main" id="{B1E00C9C-A636-4CDF-AA4C-AA51DBE1B960}"/>
              </a:ext>
            </a:extLst>
          </p:cNvPr>
          <p:cNvSpPr>
            <a:spLocks noGrp="1"/>
          </p:cNvSpPr>
          <p:nvPr/>
        </p:nvSpPr>
        <p:spPr>
          <a:xfrm>
            <a:off x="3276600" y="3962400"/>
            <a:ext cx="2381250" cy="552450"/>
          </a:xfrm>
          <a:prstGeom prst="rect">
            <a:avLst/>
          </a:prstGeom>
          <a:solidFill>
            <a:srgbClr val="FFFFFF"/>
          </a:solidFill>
          <a:ln w="11430">
            <a:solidFill>
              <a:srgbClr val="14283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CDB5B9E3-9633-4E31-ABDF-934277FFE8CB}"/>
              </a:ext>
            </a:extLst>
          </p:cNvPr>
          <p:cNvSpPr>
            <a:spLocks noGrp="1"/>
          </p:cNvSpPr>
          <p:nvPr/>
        </p:nvSpPr>
        <p:spPr>
          <a:xfrm>
            <a:off x="3467100" y="4057650"/>
            <a:ext cx="200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CLI ADAPTER</a:t>
            </a:r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D2392FF-673F-4248-A610-E26E4AD46B63}"/>
              </a:ext>
            </a:extLst>
          </p:cNvPr>
          <p:cNvSpPr>
            <a:spLocks noGrp="1"/>
          </p:cNvSpPr>
          <p:nvPr/>
        </p:nvSpPr>
        <p:spPr>
          <a:xfrm>
            <a:off x="3467100" y="4305300"/>
            <a:ext cx="2000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05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Pi · OpenCode · generic stdio</a:t>
            </a:r>
          </a:p>
        </p:txBody>
      </p:sp>
      <p:sp>
        <p:nvSpPr>
          <p:cNvPr id="45" name="arch-agent-engine">
            <a:extLst>
              <a:ext uri="{FF2B5EF4-FFF2-40B4-BE49-F238E27FC236}">
                <a16:creationId xmlns:a16="http://schemas.microsoft.com/office/drawing/2014/main" id="{E1BC2429-C985-425B-BA82-6C4F072B0DF0}"/>
              </a:ext>
            </a:extLst>
          </p:cNvPr>
          <p:cNvSpPr>
            <a:spLocks noGrp="1"/>
          </p:cNvSpPr>
          <p:nvPr/>
        </p:nvSpPr>
        <p:spPr>
          <a:xfrm>
            <a:off x="7143750" y="3962400"/>
            <a:ext cx="2381250" cy="552450"/>
          </a:xfrm>
          <a:prstGeom prst="rect">
            <a:avLst/>
          </a:prstGeom>
          <a:solidFill>
            <a:srgbClr val="FFFFFF"/>
          </a:solidFill>
          <a:ln w="14288">
            <a:solidFill>
              <a:srgbClr val="A33B3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AEE12894-CC20-4144-A91F-86135D0E754E}"/>
              </a:ext>
            </a:extLst>
          </p:cNvPr>
          <p:cNvSpPr>
            <a:spLocks noGrp="1"/>
          </p:cNvSpPr>
          <p:nvPr/>
        </p:nvSpPr>
        <p:spPr>
          <a:xfrm>
            <a:off x="7334250" y="4057650"/>
            <a:ext cx="200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rPr>
              <a:t>AGENT ENGINE</a:t>
            </a:r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4D2DA86E-869C-4D33-AD58-52A7D688E4F6}"/>
              </a:ext>
            </a:extLst>
          </p:cNvPr>
          <p:cNvSpPr>
            <a:spLocks noGrp="1"/>
          </p:cNvSpPr>
          <p:nvPr/>
        </p:nvSpPr>
        <p:spPr>
          <a:xfrm>
            <a:off x="7334250" y="4305300"/>
            <a:ext cx="2000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05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replaceable · untrusted</a:t>
            </a:r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60A43659-B27E-4907-B073-1120B12A5B86}"/>
              </a:ext>
            </a:extLst>
          </p:cNvPr>
          <p:cNvSpPr>
            <a:spLocks noGrp="1"/>
          </p:cNvSpPr>
          <p:nvPr/>
        </p:nvSpPr>
        <p:spPr>
          <a:xfrm>
            <a:off x="781050" y="5181600"/>
            <a:ext cx="1428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03 / MEDIATED CAPABILITIES</a:t>
            </a:r>
          </a:p>
        </p:txBody>
      </p:sp>
      <p:sp>
        <p:nvSpPr>
          <p:cNvPr id="49" name="arch-port-rule-0">
            <a:extLst>
              <a:ext uri="{FF2B5EF4-FFF2-40B4-BE49-F238E27FC236}">
                <a16:creationId xmlns:a16="http://schemas.microsoft.com/office/drawing/2014/main" id="{85192503-F213-41BB-8A33-19DACE9C2457}"/>
              </a:ext>
            </a:extLst>
          </p:cNvPr>
          <p:cNvSpPr>
            <a:spLocks noGrp="1"/>
          </p:cNvSpPr>
          <p:nvPr/>
        </p:nvSpPr>
        <p:spPr>
          <a:xfrm>
            <a:off x="2381250" y="5486400"/>
            <a:ext cx="144780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4CFDDCC8-C7F9-44A1-B31A-D410A8C6BB51}"/>
              </a:ext>
            </a:extLst>
          </p:cNvPr>
          <p:cNvSpPr>
            <a:spLocks noGrp="1"/>
          </p:cNvSpPr>
          <p:nvPr/>
        </p:nvSpPr>
        <p:spPr>
          <a:xfrm>
            <a:off x="2381250" y="5619750"/>
            <a:ext cx="1447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MODEL</a:t>
            </a:r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15CF0AAC-697F-4EAD-BFA9-20CFA707FB4D}"/>
              </a:ext>
            </a:extLst>
          </p:cNvPr>
          <p:cNvSpPr>
            <a:spLocks noGrp="1"/>
          </p:cNvSpPr>
          <p:nvPr/>
        </p:nvSpPr>
        <p:spPr>
          <a:xfrm>
            <a:off x="2381250" y="5867400"/>
            <a:ext cx="1447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approved endpoints</a:t>
            </a:r>
          </a:p>
        </p:txBody>
      </p:sp>
      <p:sp>
        <p:nvSpPr>
          <p:cNvPr id="52" name="arch-port-rule-1">
            <a:extLst>
              <a:ext uri="{FF2B5EF4-FFF2-40B4-BE49-F238E27FC236}">
                <a16:creationId xmlns:a16="http://schemas.microsoft.com/office/drawing/2014/main" id="{69FC9B37-3026-4DA7-BBFD-FF7C70652BC1}"/>
              </a:ext>
            </a:extLst>
          </p:cNvPr>
          <p:cNvSpPr>
            <a:spLocks noGrp="1"/>
          </p:cNvSpPr>
          <p:nvPr/>
        </p:nvSpPr>
        <p:spPr>
          <a:xfrm>
            <a:off x="4229100" y="5486400"/>
            <a:ext cx="144780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5CBBAB36-03DA-4FE0-B099-CFFCD6F8CD8A}"/>
              </a:ext>
            </a:extLst>
          </p:cNvPr>
          <p:cNvSpPr>
            <a:spLocks noGrp="1"/>
          </p:cNvSpPr>
          <p:nvPr/>
        </p:nvSpPr>
        <p:spPr>
          <a:xfrm>
            <a:off x="4229100" y="5619750"/>
            <a:ext cx="1447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TOOL / MCP</a:t>
            </a:r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1E7C7031-D37E-4CA1-9F7C-310BF7F8B435}"/>
              </a:ext>
            </a:extLst>
          </p:cNvPr>
          <p:cNvSpPr>
            <a:spLocks noGrp="1"/>
          </p:cNvSpPr>
          <p:nvPr/>
        </p:nvSpPr>
        <p:spPr>
          <a:xfrm>
            <a:off x="4229100" y="5867400"/>
            <a:ext cx="1447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registry + schemas</a:t>
            </a:r>
          </a:p>
        </p:txBody>
      </p:sp>
      <p:sp>
        <p:nvSpPr>
          <p:cNvPr id="55" name="arch-port-rule-2">
            <a:extLst>
              <a:ext uri="{FF2B5EF4-FFF2-40B4-BE49-F238E27FC236}">
                <a16:creationId xmlns:a16="http://schemas.microsoft.com/office/drawing/2014/main" id="{A76E01E2-56DB-4FE9-A4C4-79C6C17BC619}"/>
              </a:ext>
            </a:extLst>
          </p:cNvPr>
          <p:cNvSpPr>
            <a:spLocks noGrp="1"/>
          </p:cNvSpPr>
          <p:nvPr/>
        </p:nvSpPr>
        <p:spPr>
          <a:xfrm>
            <a:off x="6076950" y="5486400"/>
            <a:ext cx="144780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51B11832-F1B9-41DA-AA3F-9AD90E054794}"/>
              </a:ext>
            </a:extLst>
          </p:cNvPr>
          <p:cNvSpPr>
            <a:spLocks noGrp="1"/>
          </p:cNvSpPr>
          <p:nvPr/>
        </p:nvSpPr>
        <p:spPr>
          <a:xfrm>
            <a:off x="6076950" y="5619750"/>
            <a:ext cx="1447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SECRETS</a:t>
            </a:r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F52C4D9A-74F9-45DC-87D8-AA5F8D620055}"/>
              </a:ext>
            </a:extLst>
          </p:cNvPr>
          <p:cNvSpPr>
            <a:spLocks noGrp="1"/>
          </p:cNvSpPr>
          <p:nvPr/>
        </p:nvSpPr>
        <p:spPr>
          <a:xfrm>
            <a:off x="6076950" y="5867400"/>
            <a:ext cx="1447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JIT scoped tokens</a:t>
            </a:r>
          </a:p>
        </p:txBody>
      </p:sp>
      <p:sp>
        <p:nvSpPr>
          <p:cNvPr id="58" name="arch-port-rule-3">
            <a:extLst>
              <a:ext uri="{FF2B5EF4-FFF2-40B4-BE49-F238E27FC236}">
                <a16:creationId xmlns:a16="http://schemas.microsoft.com/office/drawing/2014/main" id="{4D592B4B-8577-4947-A72E-014AAEB8778E}"/>
              </a:ext>
            </a:extLst>
          </p:cNvPr>
          <p:cNvSpPr>
            <a:spLocks noGrp="1"/>
          </p:cNvSpPr>
          <p:nvPr/>
        </p:nvSpPr>
        <p:spPr>
          <a:xfrm>
            <a:off x="7924800" y="5486400"/>
            <a:ext cx="1447800" cy="38100"/>
          </a:xfrm>
          <a:prstGeom prst="rect">
            <a:avLst/>
          </a:prstGeom>
          <a:solidFill>
            <a:srgbClr val="1428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786CAF29-520B-426C-A107-BF62CAF7781F}"/>
              </a:ext>
            </a:extLst>
          </p:cNvPr>
          <p:cNvSpPr>
            <a:spLocks noGrp="1"/>
          </p:cNvSpPr>
          <p:nvPr/>
        </p:nvSpPr>
        <p:spPr>
          <a:xfrm>
            <a:off x="7924800" y="5619750"/>
            <a:ext cx="1447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9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EVIDENCE</a:t>
            </a:r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808C7CA-A875-4051-B270-8B33D0B80BB8}"/>
              </a:ext>
            </a:extLst>
          </p:cNvPr>
          <p:cNvSpPr>
            <a:spLocks noGrp="1"/>
          </p:cNvSpPr>
          <p:nvPr/>
        </p:nvSpPr>
        <p:spPr>
          <a:xfrm>
            <a:off x="7924800" y="5867400"/>
            <a:ext cx="1447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tamper-evident</a:t>
            </a:r>
          </a:p>
        </p:txBody>
      </p:sp>
      <p:sp>
        <p:nvSpPr>
          <p:cNvPr id="61" name="arch-port-rule-4">
            <a:extLst>
              <a:ext uri="{FF2B5EF4-FFF2-40B4-BE49-F238E27FC236}">
                <a16:creationId xmlns:a16="http://schemas.microsoft.com/office/drawing/2014/main" id="{A19FE3DB-7FB2-4CEE-9A88-A7F00DDCABEB}"/>
              </a:ext>
            </a:extLst>
          </p:cNvPr>
          <p:cNvSpPr>
            <a:spLocks noGrp="1"/>
          </p:cNvSpPr>
          <p:nvPr/>
        </p:nvSpPr>
        <p:spPr>
          <a:xfrm>
            <a:off x="9772650" y="5486400"/>
            <a:ext cx="1447800" cy="38100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22878EB9-388A-4BF0-A11E-24444317A51A}"/>
              </a:ext>
            </a:extLst>
          </p:cNvPr>
          <p:cNvSpPr>
            <a:spLocks noGrp="1"/>
          </p:cNvSpPr>
          <p:nvPr/>
        </p:nvSpPr>
        <p:spPr>
          <a:xfrm>
            <a:off x="9772650" y="5619750"/>
            <a:ext cx="14478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FKI</a:t>
            </a:r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159EBE0F-39CB-4265-A2B2-FF69DAA72D46}"/>
              </a:ext>
            </a:extLst>
          </p:cNvPr>
          <p:cNvSpPr>
            <a:spLocks noGrp="1"/>
          </p:cNvSpPr>
          <p:nvPr/>
        </p:nvSpPr>
        <p:spPr>
          <a:xfrm>
            <a:off x="9772650" y="5867400"/>
            <a:ext cx="1447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97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conditional profile</a:t>
            </a:r>
          </a:p>
        </p:txBody>
      </p:sp>
    </p:spTree>
    <p:extLst>
      <p:ext uri="{BB962C8B-B14F-4D97-AF65-F5344CB8AC3E}">
        <p14:creationId xmlns:p14="http://schemas.microsoft.com/office/powerpoint/2010/main" val="647999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hrome-rail-5">
            <a:extLst>
              <a:ext uri="{FF2B5EF4-FFF2-40B4-BE49-F238E27FC236}">
                <a16:creationId xmlns:a16="http://schemas.microsoft.com/office/drawing/2014/main" id="{8F3F962C-C0EE-45A2-945D-4B8308F53A6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hrome-section-5">
            <a:extLst>
              <a:ext uri="{FF2B5EF4-FFF2-40B4-BE49-F238E27FC236}">
                <a16:creationId xmlns:a16="http://schemas.microsoft.com/office/drawing/2014/main" id="{1A6960B7-802C-497C-92A0-A252FB77F4CA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03 / TARGET ARCHITECTURE · DEEP DIVE</a:t>
            </a:r>
          </a:p>
        </p:txBody>
      </p:sp>
      <p:sp>
        <p:nvSpPr>
          <p:cNvPr id="3" name="chrome-title-5">
            <a:extLst>
              <a:ext uri="{FF2B5EF4-FFF2-40B4-BE49-F238E27FC236}">
                <a16:creationId xmlns:a16="http://schemas.microsoft.com/office/drawing/2014/main" id="{CAB40A90-5870-48F5-81BB-27D8E19E1453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Control plane compiles run-scoped authority</a:t>
            </a:r>
          </a:p>
        </p:txBody>
      </p:sp>
      <p:sp>
        <p:nvSpPr>
          <p:cNvPr id="4" name="chrome-title-rule-5">
            <a:extLst>
              <a:ext uri="{FF2B5EF4-FFF2-40B4-BE49-F238E27FC236}">
                <a16:creationId xmlns:a16="http://schemas.microsoft.com/office/drawing/2014/main" id="{57C2791F-2734-443D-8502-9BE6C8682E34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chrome-title-accent-5">
            <a:extLst>
              <a:ext uri="{FF2B5EF4-FFF2-40B4-BE49-F238E27FC236}">
                <a16:creationId xmlns:a16="http://schemas.microsoft.com/office/drawing/2014/main" id="{F286CD73-48D7-4663-823B-29506C00F4BA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81915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hrome-subtitle-5">
            <a:extLst>
              <a:ext uri="{FF2B5EF4-FFF2-40B4-BE49-F238E27FC236}">
                <a16:creationId xmlns:a16="http://schemas.microsoft.com/office/drawing/2014/main" id="{A6B81F11-354E-44F9-A3F4-A371CBCD100B}"/>
              </a:ext>
            </a:extLst>
          </p:cNvPr>
          <p:cNvSpPr>
            <a:spLocks noGrp="1"/>
          </p:cNvSpPr>
          <p:nvPr/>
        </p:nvSpPr>
        <p:spPr>
          <a:xfrm>
            <a:off x="533400" y="1390650"/>
            <a:ext cx="10668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Every capability is bound to identity, purpose, version, scope and time.</a:t>
            </a:r>
          </a:p>
        </p:txBody>
      </p:sp>
      <p:sp>
        <p:nvSpPr>
          <p:cNvPr id="7" name="chrome-footer-rule-5">
            <a:extLst>
              <a:ext uri="{FF2B5EF4-FFF2-40B4-BE49-F238E27FC236}">
                <a16:creationId xmlns:a16="http://schemas.microsoft.com/office/drawing/2014/main" id="{ACFC72B7-0620-45F7-9189-13E6E099A052}"/>
              </a:ext>
            </a:extLst>
          </p:cNvPr>
          <p:cNvSpPr>
            <a:spLocks noGrp="1"/>
          </p:cNvSpPr>
          <p:nvPr/>
        </p:nvSpPr>
        <p:spPr>
          <a:xfrm>
            <a:off x="533400" y="64198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8" name="chrome-footer-label-5">
            <a:extLst>
              <a:ext uri="{FF2B5EF4-FFF2-40B4-BE49-F238E27FC236}">
                <a16:creationId xmlns:a16="http://schemas.microsoft.com/office/drawing/2014/main" id="{F1FB75D8-DD4B-436C-8CAB-B4817860B536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TECHNICAL ARCHITECTURE</a:t>
            </a:r>
          </a:p>
        </p:txBody>
      </p:sp>
      <p:sp>
        <p:nvSpPr>
          <p:cNvPr id="9" name="chrome-footer-contact-5">
            <a:extLst>
              <a:ext uri="{FF2B5EF4-FFF2-40B4-BE49-F238E27FC236}">
                <a16:creationId xmlns:a16="http://schemas.microsoft.com/office/drawing/2014/main" id="{DAE58E35-4C27-4E05-8A6F-7C69355E70EA}"/>
              </a:ext>
            </a:extLst>
          </p:cNvPr>
          <p:cNvSpPr>
            <a:spLocks noGrp="1"/>
          </p:cNvSpPr>
          <p:nvPr/>
        </p:nvSpPr>
        <p:spPr>
          <a:xfrm>
            <a:off x="3619500" y="6505575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10" name="chrome-footer-page-5">
            <a:extLst>
              <a:ext uri="{FF2B5EF4-FFF2-40B4-BE49-F238E27FC236}">
                <a16:creationId xmlns:a16="http://schemas.microsoft.com/office/drawing/2014/main" id="{D5980986-82E0-4A22-B1EA-7C9B9324CE57}"/>
              </a:ext>
            </a:extLst>
          </p:cNvPr>
          <p:cNvSpPr>
            <a:spLocks noGrp="1"/>
          </p:cNvSpPr>
          <p:nvPr/>
        </p:nvSpPr>
        <p:spPr>
          <a:xfrm>
            <a:off x="11125200" y="649605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sp>
        <p:nvSpPr>
          <p:cNvPr id="11" name="compile-rail">
            <a:extLst>
              <a:ext uri="{FF2B5EF4-FFF2-40B4-BE49-F238E27FC236}">
                <a16:creationId xmlns:a16="http://schemas.microsoft.com/office/drawing/2014/main" id="{9C32B802-D26F-424F-8ED8-E6AED049F6A0}"/>
              </a:ext>
            </a:extLst>
          </p:cNvPr>
          <p:cNvSpPr>
            <a:spLocks noGrp="1"/>
          </p:cNvSpPr>
          <p:nvPr/>
        </p:nvSpPr>
        <p:spPr>
          <a:xfrm>
            <a:off x="1104900" y="2762250"/>
            <a:ext cx="9944100" cy="9525"/>
          </a:xfrm>
          <a:prstGeom prst="line">
            <a:avLst/>
          </a:prstGeom>
          <a:noFill/>
          <a:ln w="23813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2" name="execute-rail">
            <a:extLst>
              <a:ext uri="{FF2B5EF4-FFF2-40B4-BE49-F238E27FC236}">
                <a16:creationId xmlns:a16="http://schemas.microsoft.com/office/drawing/2014/main" id="{17232BF1-F2E5-47E0-9590-A51FBF44D969}"/>
              </a:ext>
            </a:extLst>
          </p:cNvPr>
          <p:cNvSpPr>
            <a:spLocks noGrp="1"/>
          </p:cNvSpPr>
          <p:nvPr/>
        </p:nvSpPr>
        <p:spPr>
          <a:xfrm>
            <a:off x="1104900" y="4476750"/>
            <a:ext cx="9944100" cy="9525"/>
          </a:xfrm>
          <a:prstGeom prst="line">
            <a:avLst/>
          </a:prstGeom>
          <a:noFill/>
          <a:ln w="23813">
            <a:solidFill>
              <a:srgbClr val="14283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3" name="approval-branch">
            <a:extLst>
              <a:ext uri="{FF2B5EF4-FFF2-40B4-BE49-F238E27FC236}">
                <a16:creationId xmlns:a16="http://schemas.microsoft.com/office/drawing/2014/main" id="{3448E54E-9F95-4393-A9C0-36CC3E2BEC75}"/>
              </a:ext>
            </a:extLst>
          </p:cNvPr>
          <p:cNvSpPr>
            <a:spLocks noGrp="1"/>
          </p:cNvSpPr>
          <p:nvPr/>
        </p:nvSpPr>
        <p:spPr>
          <a:xfrm>
            <a:off x="11049000" y="2762250"/>
            <a:ext cx="9525" cy="1714500"/>
          </a:xfrm>
          <a:prstGeom prst="line">
            <a:avLst/>
          </a:prstGeom>
          <a:noFill/>
          <a:ln w="19050">
            <a:solidFill>
              <a:srgbClr val="B85C24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4" name="compile-band">
            <a:extLst>
              <a:ext uri="{FF2B5EF4-FFF2-40B4-BE49-F238E27FC236}">
                <a16:creationId xmlns:a16="http://schemas.microsoft.com/office/drawing/2014/main" id="{FA6FE6B9-2CC9-4C29-8427-BD525F381621}"/>
              </a:ext>
            </a:extLst>
          </p:cNvPr>
          <p:cNvSpPr>
            <a:spLocks noGrp="1"/>
          </p:cNvSpPr>
          <p:nvPr/>
        </p:nvSpPr>
        <p:spPr>
          <a:xfrm>
            <a:off x="609600" y="1962150"/>
            <a:ext cx="10972800" cy="1295400"/>
          </a:xfrm>
          <a:prstGeom prst="rect">
            <a:avLst/>
          </a:prstGeom>
          <a:solidFill>
            <a:srgbClr val="081B2C"/>
          </a:solidFill>
          <a:ln w="9525">
            <a:solidFill>
              <a:srgbClr val="081B2C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63441722-1886-408F-9AA0-B21E6B00AF41}"/>
              </a:ext>
            </a:extLst>
          </p:cNvPr>
          <p:cNvSpPr>
            <a:spLocks noGrp="1"/>
          </p:cNvSpPr>
          <p:nvPr/>
        </p:nvSpPr>
        <p:spPr>
          <a:xfrm>
            <a:off x="838200" y="2095500"/>
            <a:ext cx="2286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rPr>
              <a:t>COMPILE AUTHORITY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100CD99-A9B8-4E5E-8D2E-851F9B71F4B6}"/>
              </a:ext>
            </a:extLst>
          </p:cNvPr>
          <p:cNvSpPr>
            <a:spLocks noGrp="1"/>
          </p:cNvSpPr>
          <p:nvPr/>
        </p:nvSpPr>
        <p:spPr>
          <a:xfrm>
            <a:off x="838200" y="24003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00959F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00959F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48276FAF-AB10-44B0-B567-4E1EDE23660C}"/>
              </a:ext>
            </a:extLst>
          </p:cNvPr>
          <p:cNvSpPr>
            <a:spLocks noGrp="1"/>
          </p:cNvSpPr>
          <p:nvPr/>
        </p:nvSpPr>
        <p:spPr>
          <a:xfrm>
            <a:off x="1333500" y="2381250"/>
            <a:ext cx="2724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BIND CONTEXT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7EBA66E9-3F4D-4CBB-BBB3-9F42D4585340}"/>
              </a:ext>
            </a:extLst>
          </p:cNvPr>
          <p:cNvSpPr>
            <a:spLocks noGrp="1"/>
          </p:cNvSpPr>
          <p:nvPr/>
        </p:nvSpPr>
        <p:spPr>
          <a:xfrm>
            <a:off x="1333500" y="2667000"/>
            <a:ext cx="27241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1050" b="0" i="0">
                <a:solidFill>
                  <a:srgbClr val="D7DFE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7DFE5"/>
                </a:solidFill>
                <a:latin typeface="Aptos"/>
                <a:ea typeface="Aptos"/>
                <a:cs typeface="Aptos"/>
              </a:rPr>
              <a:t>subject · workload · authority</a:t>
            </a:r>
          </a:p>
          <a:p>
            <a:pPr algn="l">
              <a:lnSpc>
                <a:spcPct val="92000"/>
              </a:lnSpc>
              <a:buNone/>
              <a:defRPr sz="1050" b="0" i="0">
                <a:solidFill>
                  <a:srgbClr val="D7DFE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7DFE5"/>
                </a:solidFill>
                <a:latin typeface="Aptos"/>
                <a:ea typeface="Aptos"/>
                <a:cs typeface="Aptos"/>
              </a:rPr>
              <a:t>purpose · use case · data profile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CC084B95-1BA3-432C-9039-01E895540878}"/>
              </a:ext>
            </a:extLst>
          </p:cNvPr>
          <p:cNvSpPr>
            <a:spLocks noGrp="1"/>
          </p:cNvSpPr>
          <p:nvPr/>
        </p:nvSpPr>
        <p:spPr>
          <a:xfrm>
            <a:off x="4152900" y="2209800"/>
            <a:ext cx="9525" cy="838200"/>
          </a:xfrm>
          <a:prstGeom prst="rect">
            <a:avLst/>
          </a:prstGeom>
          <a:solidFill>
            <a:srgbClr val="36506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B7E785C0-399C-40C5-8BC0-CB84D0637FA5}"/>
              </a:ext>
            </a:extLst>
          </p:cNvPr>
          <p:cNvSpPr>
            <a:spLocks noGrp="1"/>
          </p:cNvSpPr>
          <p:nvPr/>
        </p:nvSpPr>
        <p:spPr>
          <a:xfrm>
            <a:off x="4343400" y="24003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00959F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00959F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08990690-E41D-44A9-8E6D-EEBF15CAD5FC}"/>
              </a:ext>
            </a:extLst>
          </p:cNvPr>
          <p:cNvSpPr>
            <a:spLocks noGrp="1"/>
          </p:cNvSpPr>
          <p:nvPr/>
        </p:nvSpPr>
        <p:spPr>
          <a:xfrm>
            <a:off x="4838700" y="2381250"/>
            <a:ext cx="2724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RESOLVE VERSIONS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2D4FE8B9-481D-460B-B0A2-B5772703370B}"/>
              </a:ext>
            </a:extLst>
          </p:cNvPr>
          <p:cNvSpPr>
            <a:spLocks noGrp="1"/>
          </p:cNvSpPr>
          <p:nvPr/>
        </p:nvSpPr>
        <p:spPr>
          <a:xfrm>
            <a:off x="4838700" y="2667000"/>
            <a:ext cx="27241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1050" b="0" i="0">
                <a:solidFill>
                  <a:srgbClr val="D7DFE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7DFE5"/>
                </a:solidFill>
                <a:latin typeface="Aptos"/>
                <a:ea typeface="Aptos"/>
                <a:cs typeface="Aptos"/>
              </a:rPr>
              <a:t>adapter · model · tool · destination</a:t>
            </a:r>
          </a:p>
          <a:p>
            <a:pPr algn="l">
              <a:lnSpc>
                <a:spcPct val="92000"/>
              </a:lnSpc>
              <a:buNone/>
              <a:defRPr sz="1050" b="0" i="0">
                <a:solidFill>
                  <a:srgbClr val="D7DFE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7DFE5"/>
                </a:solidFill>
                <a:latin typeface="Aptos"/>
                <a:ea typeface="Aptos"/>
                <a:cs typeface="Aptos"/>
              </a:rPr>
              <a:t>policy bundle digests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E892F40B-56D0-4724-B6C5-D00AD7774B57}"/>
              </a:ext>
            </a:extLst>
          </p:cNvPr>
          <p:cNvSpPr>
            <a:spLocks noGrp="1"/>
          </p:cNvSpPr>
          <p:nvPr/>
        </p:nvSpPr>
        <p:spPr>
          <a:xfrm>
            <a:off x="7658100" y="2209800"/>
            <a:ext cx="9525" cy="838200"/>
          </a:xfrm>
          <a:prstGeom prst="rect">
            <a:avLst/>
          </a:prstGeom>
          <a:solidFill>
            <a:srgbClr val="36506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BE78E27E-C84B-4969-9AF5-9321B8E29BCD}"/>
              </a:ext>
            </a:extLst>
          </p:cNvPr>
          <p:cNvSpPr>
            <a:spLocks noGrp="1"/>
          </p:cNvSpPr>
          <p:nvPr/>
        </p:nvSpPr>
        <p:spPr>
          <a:xfrm>
            <a:off x="7848600" y="24003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7A46B7ED-EF1C-401D-B538-241FCBA94F42}"/>
              </a:ext>
            </a:extLst>
          </p:cNvPr>
          <p:cNvSpPr>
            <a:spLocks noGrp="1"/>
          </p:cNvSpPr>
          <p:nvPr/>
        </p:nvSpPr>
        <p:spPr>
          <a:xfrm>
            <a:off x="8343900" y="2381250"/>
            <a:ext cx="2724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DECIDE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0CF6F325-256E-4C99-9474-77B3D5AE1805}"/>
              </a:ext>
            </a:extLst>
          </p:cNvPr>
          <p:cNvSpPr>
            <a:spLocks noGrp="1"/>
          </p:cNvSpPr>
          <p:nvPr/>
        </p:nvSpPr>
        <p:spPr>
          <a:xfrm>
            <a:off x="8343900" y="2667000"/>
            <a:ext cx="27241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1050" b="0" i="0">
                <a:solidFill>
                  <a:srgbClr val="D7DFE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7DFE5"/>
                </a:solidFill>
                <a:latin typeface="Aptos"/>
                <a:ea typeface="Aptos"/>
                <a:cs typeface="Aptos"/>
              </a:rPr>
              <a:t>ALLOW · DENY · REQUIRE_APPROVAL</a:t>
            </a:r>
          </a:p>
          <a:p>
            <a:pPr algn="l">
              <a:lnSpc>
                <a:spcPct val="92000"/>
              </a:lnSpc>
              <a:buNone/>
              <a:defRPr sz="1050" b="0" i="0">
                <a:solidFill>
                  <a:srgbClr val="D7DFE5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D7DFE5"/>
                </a:solidFill>
                <a:latin typeface="Aptos"/>
                <a:ea typeface="Aptos"/>
                <a:cs typeface="Aptos"/>
              </a:rPr>
              <a:t>+ enforceable obligations</a:t>
            </a:r>
          </a:p>
        </p:txBody>
      </p:sp>
      <p:sp>
        <p:nvSpPr>
          <p:cNvPr id="27" name="compile-trust-boundary">
            <a:extLst>
              <a:ext uri="{FF2B5EF4-FFF2-40B4-BE49-F238E27FC236}">
                <a16:creationId xmlns:a16="http://schemas.microsoft.com/office/drawing/2014/main" id="{1615FA43-5D5A-4B7D-9E65-934261D38726}"/>
              </a:ext>
            </a:extLst>
          </p:cNvPr>
          <p:cNvSpPr>
            <a:spLocks noGrp="1"/>
          </p:cNvSpPr>
          <p:nvPr/>
        </p:nvSpPr>
        <p:spPr>
          <a:xfrm>
            <a:off x="609600" y="3486150"/>
            <a:ext cx="10972800" cy="28575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B48945E0-C6A7-45D1-A9AF-DD55E8598148}"/>
              </a:ext>
            </a:extLst>
          </p:cNvPr>
          <p:cNvSpPr>
            <a:spLocks noGrp="1"/>
          </p:cNvSpPr>
          <p:nvPr/>
        </p:nvSpPr>
        <p:spPr>
          <a:xfrm>
            <a:off x="609600" y="3562350"/>
            <a:ext cx="2476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rPr>
              <a:t>EXPLICIT TRUST BOUNDARY</a:t>
            </a:r>
          </a:p>
        </p:txBody>
      </p:sp>
      <p:sp>
        <p:nvSpPr>
          <p:cNvPr id="29" name="compile-execution-band">
            <a:extLst>
              <a:ext uri="{FF2B5EF4-FFF2-40B4-BE49-F238E27FC236}">
                <a16:creationId xmlns:a16="http://schemas.microsoft.com/office/drawing/2014/main" id="{7B725C5F-55D3-4D9E-89BA-445398C78185}"/>
              </a:ext>
            </a:extLst>
          </p:cNvPr>
          <p:cNvSpPr>
            <a:spLocks noGrp="1"/>
          </p:cNvSpPr>
          <p:nvPr/>
        </p:nvSpPr>
        <p:spPr>
          <a:xfrm>
            <a:off x="609600" y="3810000"/>
            <a:ext cx="10972800" cy="1200150"/>
          </a:xfrm>
          <a:prstGeom prst="rect">
            <a:avLst/>
          </a:prstGeom>
          <a:solidFill>
            <a:srgbClr val="FFFFFF"/>
          </a:solidFill>
          <a:ln w="17145">
            <a:solidFill>
              <a:srgbClr val="A33B3B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F5131A46-C7B5-48BD-99AE-DB1281FC6032}"/>
              </a:ext>
            </a:extLst>
          </p:cNvPr>
          <p:cNvSpPr>
            <a:spLocks noGrp="1"/>
          </p:cNvSpPr>
          <p:nvPr/>
        </p:nvSpPr>
        <p:spPr>
          <a:xfrm>
            <a:off x="838200" y="4114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2FA3555B-CFB6-48B7-A032-F95E4DA8D864}"/>
              </a:ext>
            </a:extLst>
          </p:cNvPr>
          <p:cNvSpPr>
            <a:spLocks noGrp="1"/>
          </p:cNvSpPr>
          <p:nvPr/>
        </p:nvSpPr>
        <p:spPr>
          <a:xfrm>
            <a:off x="1333500" y="4095750"/>
            <a:ext cx="2724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PROVISION</a:t>
            </a: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C78C9ADC-7227-4A43-AEB6-585CCB3EA9BC}"/>
              </a:ext>
            </a:extLst>
          </p:cNvPr>
          <p:cNvSpPr>
            <a:spLocks noGrp="1"/>
          </p:cNvSpPr>
          <p:nvPr/>
        </p:nvSpPr>
        <p:spPr>
          <a:xfrm>
            <a:off x="1333500" y="4381500"/>
            <a:ext cx="27241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105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ephemeral workspace · mount policy · quotas · egress deny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4F59F7D4-AFDB-40B5-A50B-8CD6A417439A}"/>
              </a:ext>
            </a:extLst>
          </p:cNvPr>
          <p:cNvSpPr>
            <a:spLocks noGrp="1"/>
          </p:cNvSpPr>
          <p:nvPr/>
        </p:nvSpPr>
        <p:spPr>
          <a:xfrm>
            <a:off x="4152900" y="4000500"/>
            <a:ext cx="9525" cy="800100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5DAAF100-A631-4A63-83C2-45B3632A2BAE}"/>
              </a:ext>
            </a:extLst>
          </p:cNvPr>
          <p:cNvSpPr>
            <a:spLocks noGrp="1"/>
          </p:cNvSpPr>
          <p:nvPr/>
        </p:nvSpPr>
        <p:spPr>
          <a:xfrm>
            <a:off x="4343400" y="4114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A3A3A014-8038-4A4A-8718-067B48F799BA}"/>
              </a:ext>
            </a:extLst>
          </p:cNvPr>
          <p:cNvSpPr>
            <a:spLocks noGrp="1"/>
          </p:cNvSpPr>
          <p:nvPr/>
        </p:nvSpPr>
        <p:spPr>
          <a:xfrm>
            <a:off x="4838700" y="4095750"/>
            <a:ext cx="2724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MEDIATE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6383AA84-9FEB-4388-8781-48F2810D382B}"/>
              </a:ext>
            </a:extLst>
          </p:cNvPr>
          <p:cNvSpPr>
            <a:spLocks noGrp="1"/>
          </p:cNvSpPr>
          <p:nvPr/>
        </p:nvSpPr>
        <p:spPr>
          <a:xfrm>
            <a:off x="4838700" y="4381500"/>
            <a:ext cx="27241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105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model, tool and data calls via gateways · JIT audience-bound credentials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51AC8AC-DB2A-4DC9-9ACD-82ADC3F873F8}"/>
              </a:ext>
            </a:extLst>
          </p:cNvPr>
          <p:cNvSpPr>
            <a:spLocks noGrp="1"/>
          </p:cNvSpPr>
          <p:nvPr/>
        </p:nvSpPr>
        <p:spPr>
          <a:xfrm>
            <a:off x="7658100" y="4000500"/>
            <a:ext cx="9525" cy="800100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1992C39E-F39B-4551-ADA5-C31DC37877EC}"/>
              </a:ext>
            </a:extLst>
          </p:cNvPr>
          <p:cNvSpPr>
            <a:spLocks noGrp="1"/>
          </p:cNvSpPr>
          <p:nvPr/>
        </p:nvSpPr>
        <p:spPr>
          <a:xfrm>
            <a:off x="7848600" y="4114800"/>
            <a:ext cx="381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D70FF18-D7D7-4E1E-A285-DF7AE212E880}"/>
              </a:ext>
            </a:extLst>
          </p:cNvPr>
          <p:cNvSpPr>
            <a:spLocks noGrp="1"/>
          </p:cNvSpPr>
          <p:nvPr/>
        </p:nvSpPr>
        <p:spPr>
          <a:xfrm>
            <a:off x="8343900" y="4095750"/>
            <a:ext cx="27241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PROVE &amp; REVOKE</a:t>
            </a:r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126F5E45-6A11-4020-A96B-E26271DF6FC1}"/>
              </a:ext>
            </a:extLst>
          </p:cNvPr>
          <p:cNvSpPr>
            <a:spLocks noGrp="1"/>
          </p:cNvSpPr>
          <p:nvPr/>
        </p:nvSpPr>
        <p:spPr>
          <a:xfrm>
            <a:off x="8343900" y="4381500"/>
            <a:ext cx="27241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105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05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decision IDs · rejected actions · evidence target · kill switch</a:t>
            </a:r>
          </a:p>
        </p:txBody>
      </p:sp>
      <p:sp>
        <p:nvSpPr>
          <p:cNvPr id="41" name="compile-invariant">
            <a:extLst>
              <a:ext uri="{FF2B5EF4-FFF2-40B4-BE49-F238E27FC236}">
                <a16:creationId xmlns:a16="http://schemas.microsoft.com/office/drawing/2014/main" id="{FD6161E5-70C4-4105-9C69-4CECFE77F83E}"/>
              </a:ext>
            </a:extLst>
          </p:cNvPr>
          <p:cNvSpPr>
            <a:spLocks noGrp="1"/>
          </p:cNvSpPr>
          <p:nvPr/>
        </p:nvSpPr>
        <p:spPr>
          <a:xfrm>
            <a:off x="609600" y="5334000"/>
            <a:ext cx="10972800" cy="666750"/>
          </a:xfrm>
          <a:prstGeom prst="rect">
            <a:avLst/>
          </a:prstGeom>
          <a:solidFill>
            <a:srgbClr val="081B2C"/>
          </a:solidFill>
          <a:ln w="9525">
            <a:solidFill>
              <a:srgbClr val="081B2C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36BECA01-5C51-47FF-82D1-78D438A0B679}"/>
              </a:ext>
            </a:extLst>
          </p:cNvPr>
          <p:cNvSpPr>
            <a:spLocks noGrp="1"/>
          </p:cNvSpPr>
          <p:nvPr/>
        </p:nvSpPr>
        <p:spPr>
          <a:xfrm>
            <a:off x="838200" y="5543550"/>
            <a:ext cx="1333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rPr>
              <a:t>INVARIANT</a:t>
            </a:r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496A515A-693C-48FE-8C2D-438DA7371D64}"/>
              </a:ext>
            </a:extLst>
          </p:cNvPr>
          <p:cNvSpPr>
            <a:spLocks noGrp="1"/>
          </p:cNvSpPr>
          <p:nvPr/>
        </p:nvSpPr>
        <p:spPr>
          <a:xfrm>
            <a:off x="2247900" y="5467350"/>
            <a:ext cx="8953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1950" b="1" i="0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Authority exists only for this AgentRun.</a:t>
            </a:r>
          </a:p>
        </p:txBody>
      </p:sp>
    </p:spTree>
    <p:extLst>
      <p:ext uri="{BB962C8B-B14F-4D97-AF65-F5344CB8AC3E}">
        <p14:creationId xmlns:p14="http://schemas.microsoft.com/office/powerpoint/2010/main" val="1745153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hrome-rail-6">
            <a:extLst>
              <a:ext uri="{FF2B5EF4-FFF2-40B4-BE49-F238E27FC236}">
                <a16:creationId xmlns:a16="http://schemas.microsoft.com/office/drawing/2014/main" id="{7F9F957C-053D-41EE-A706-18661A670E7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hrome-section-6">
            <a:extLst>
              <a:ext uri="{FF2B5EF4-FFF2-40B4-BE49-F238E27FC236}">
                <a16:creationId xmlns:a16="http://schemas.microsoft.com/office/drawing/2014/main" id="{153D78F5-ECD7-4A7D-BC13-96795AA90C12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04 / ENFORCEMENT RESPONSIBILITIES</a:t>
            </a:r>
          </a:p>
        </p:txBody>
      </p:sp>
      <p:sp>
        <p:nvSpPr>
          <p:cNvPr id="3" name="chrome-title-6">
            <a:extLst>
              <a:ext uri="{FF2B5EF4-FFF2-40B4-BE49-F238E27FC236}">
                <a16:creationId xmlns:a16="http://schemas.microsoft.com/office/drawing/2014/main" id="{BA0B77CB-EC1D-4FD3-B47A-6126969A0ED9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The engine proposes; external components hold authority</a:t>
            </a:r>
          </a:p>
        </p:txBody>
      </p:sp>
      <p:sp>
        <p:nvSpPr>
          <p:cNvPr id="4" name="chrome-title-rule-6">
            <a:extLst>
              <a:ext uri="{FF2B5EF4-FFF2-40B4-BE49-F238E27FC236}">
                <a16:creationId xmlns:a16="http://schemas.microsoft.com/office/drawing/2014/main" id="{A263D869-4223-4BF7-8F6C-6544D4D78512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chrome-title-accent-6">
            <a:extLst>
              <a:ext uri="{FF2B5EF4-FFF2-40B4-BE49-F238E27FC236}">
                <a16:creationId xmlns:a16="http://schemas.microsoft.com/office/drawing/2014/main" id="{2F5DA49E-70DA-4CEF-B20C-8B7D95A8778A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81915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hrome-subtitle-6">
            <a:extLst>
              <a:ext uri="{FF2B5EF4-FFF2-40B4-BE49-F238E27FC236}">
                <a16:creationId xmlns:a16="http://schemas.microsoft.com/office/drawing/2014/main" id="{C4538201-DE38-4741-A7A1-397E9C9DB12C}"/>
              </a:ext>
            </a:extLst>
          </p:cNvPr>
          <p:cNvSpPr>
            <a:spLocks noGrp="1"/>
          </p:cNvSpPr>
          <p:nvPr/>
        </p:nvSpPr>
        <p:spPr>
          <a:xfrm>
            <a:off x="533400" y="1390650"/>
            <a:ext cx="10668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Decision, execution and evidence remain deliberately separated.</a:t>
            </a:r>
          </a:p>
        </p:txBody>
      </p:sp>
      <p:sp>
        <p:nvSpPr>
          <p:cNvPr id="7" name="chrome-footer-rule-6">
            <a:extLst>
              <a:ext uri="{FF2B5EF4-FFF2-40B4-BE49-F238E27FC236}">
                <a16:creationId xmlns:a16="http://schemas.microsoft.com/office/drawing/2014/main" id="{7EFB1BB1-EC4C-4F34-B3C3-CA8A6B577014}"/>
              </a:ext>
            </a:extLst>
          </p:cNvPr>
          <p:cNvSpPr>
            <a:spLocks noGrp="1"/>
          </p:cNvSpPr>
          <p:nvPr/>
        </p:nvSpPr>
        <p:spPr>
          <a:xfrm>
            <a:off x="533400" y="64198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8" name="chrome-footer-label-6">
            <a:extLst>
              <a:ext uri="{FF2B5EF4-FFF2-40B4-BE49-F238E27FC236}">
                <a16:creationId xmlns:a16="http://schemas.microsoft.com/office/drawing/2014/main" id="{6990919D-3283-404B-9104-0C048456633A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TECHNICAL ARCHITECTURE</a:t>
            </a:r>
          </a:p>
        </p:txBody>
      </p:sp>
      <p:sp>
        <p:nvSpPr>
          <p:cNvPr id="9" name="chrome-footer-contact-6">
            <a:extLst>
              <a:ext uri="{FF2B5EF4-FFF2-40B4-BE49-F238E27FC236}">
                <a16:creationId xmlns:a16="http://schemas.microsoft.com/office/drawing/2014/main" id="{5DC24232-517D-4D90-BA39-95517A4CC2C8}"/>
              </a:ext>
            </a:extLst>
          </p:cNvPr>
          <p:cNvSpPr>
            <a:spLocks noGrp="1"/>
          </p:cNvSpPr>
          <p:nvPr/>
        </p:nvSpPr>
        <p:spPr>
          <a:xfrm>
            <a:off x="3619500" y="6505575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10" name="chrome-footer-page-6">
            <a:extLst>
              <a:ext uri="{FF2B5EF4-FFF2-40B4-BE49-F238E27FC236}">
                <a16:creationId xmlns:a16="http://schemas.microsoft.com/office/drawing/2014/main" id="{F2C5ACFA-1083-40B3-AF48-D3E9DCBC7397}"/>
              </a:ext>
            </a:extLst>
          </p:cNvPr>
          <p:cNvSpPr>
            <a:spLocks noGrp="1"/>
          </p:cNvSpPr>
          <p:nvPr/>
        </p:nvSpPr>
        <p:spPr>
          <a:xfrm>
            <a:off x="11125200" y="649605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sp>
        <p:nvSpPr>
          <p:cNvPr id="11" name="authority-lane-0">
            <a:extLst>
              <a:ext uri="{FF2B5EF4-FFF2-40B4-BE49-F238E27FC236}">
                <a16:creationId xmlns:a16="http://schemas.microsoft.com/office/drawing/2014/main" id="{E5AFD7AB-0973-4675-A04F-3F8A8F7F3E0C}"/>
              </a:ext>
            </a:extLst>
          </p:cNvPr>
          <p:cNvSpPr>
            <a:spLocks noGrp="1"/>
          </p:cNvSpPr>
          <p:nvPr/>
        </p:nvSpPr>
        <p:spPr>
          <a:xfrm>
            <a:off x="609600" y="1943100"/>
            <a:ext cx="10972800" cy="11049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1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2" name="authority-label-0">
            <a:extLst>
              <a:ext uri="{FF2B5EF4-FFF2-40B4-BE49-F238E27FC236}">
                <a16:creationId xmlns:a16="http://schemas.microsoft.com/office/drawing/2014/main" id="{6AFFB74D-2C79-44E6-983D-8DF853B5ED16}"/>
              </a:ext>
            </a:extLst>
          </p:cNvPr>
          <p:cNvSpPr>
            <a:spLocks noGrp="1"/>
          </p:cNvSpPr>
          <p:nvPr/>
        </p:nvSpPr>
        <p:spPr>
          <a:xfrm>
            <a:off x="609600" y="1943100"/>
            <a:ext cx="1885950" cy="11049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0B619F06-0D6F-4799-8235-45468C9BF4E6}"/>
              </a:ext>
            </a:extLst>
          </p:cNvPr>
          <p:cNvSpPr>
            <a:spLocks noGrp="1"/>
          </p:cNvSpPr>
          <p:nvPr/>
        </p:nvSpPr>
        <p:spPr>
          <a:xfrm>
            <a:off x="781050" y="2209800"/>
            <a:ext cx="15430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2000"/>
              </a:lnSpc>
              <a:buNone/>
              <a:defRPr sz="12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DECIDE &amp;</a:t>
            </a:r>
          </a:p>
          <a:p>
            <a:pPr algn="l">
              <a:lnSpc>
                <a:spcPct val="92000"/>
              </a:lnSpc>
              <a:buNone/>
              <a:defRPr sz="12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ORCHESTRATE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D1F6D8B-7AEE-4269-91FF-F910B82769D5}"/>
              </a:ext>
            </a:extLst>
          </p:cNvPr>
          <p:cNvSpPr>
            <a:spLocks noGrp="1"/>
          </p:cNvSpPr>
          <p:nvPr/>
        </p:nvSpPr>
        <p:spPr>
          <a:xfrm>
            <a:off x="2800350" y="2114550"/>
            <a:ext cx="84391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6000"/>
              </a:lnSpc>
              <a:buNone/>
              <a:defRPr sz="150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Run Orchestrator · Policy Decision Point · Identity/Context Broker · Admin/Risk Portal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C286B55A-5664-4C58-A71A-68B94641112F}"/>
              </a:ext>
            </a:extLst>
          </p:cNvPr>
          <p:cNvSpPr>
            <a:spLocks noGrp="1"/>
          </p:cNvSpPr>
          <p:nvPr/>
        </p:nvSpPr>
        <p:spPr>
          <a:xfrm>
            <a:off x="2800350" y="2590800"/>
            <a:ext cx="84391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6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signed manifest · deny by default · decision ID + obligations · SSO/MFA + JIT scope · four-eyes + expiry</a:t>
            </a:r>
          </a:p>
        </p:txBody>
      </p:sp>
      <p:sp>
        <p:nvSpPr>
          <p:cNvPr id="16" name="authority-lane-1">
            <a:extLst>
              <a:ext uri="{FF2B5EF4-FFF2-40B4-BE49-F238E27FC236}">
                <a16:creationId xmlns:a16="http://schemas.microsoft.com/office/drawing/2014/main" id="{CC6D7635-77E0-46C0-99BF-A30A605CF2D9}"/>
              </a:ext>
            </a:extLst>
          </p:cNvPr>
          <p:cNvSpPr>
            <a:spLocks noGrp="1"/>
          </p:cNvSpPr>
          <p:nvPr/>
        </p:nvSpPr>
        <p:spPr>
          <a:xfrm>
            <a:off x="609600" y="3219450"/>
            <a:ext cx="10972800" cy="110490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1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7" name="authority-label-1">
            <a:extLst>
              <a:ext uri="{FF2B5EF4-FFF2-40B4-BE49-F238E27FC236}">
                <a16:creationId xmlns:a16="http://schemas.microsoft.com/office/drawing/2014/main" id="{ECD00974-7BC4-41EB-A783-B5D2BB1EA4A8}"/>
              </a:ext>
            </a:extLst>
          </p:cNvPr>
          <p:cNvSpPr>
            <a:spLocks noGrp="1"/>
          </p:cNvSpPr>
          <p:nvPr/>
        </p:nvSpPr>
        <p:spPr>
          <a:xfrm>
            <a:off x="609600" y="3219450"/>
            <a:ext cx="1885950" cy="110490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1FCA3B97-9FCD-4F78-83FD-5C891DB72DD5}"/>
              </a:ext>
            </a:extLst>
          </p:cNvPr>
          <p:cNvSpPr>
            <a:spLocks noGrp="1"/>
          </p:cNvSpPr>
          <p:nvPr/>
        </p:nvSpPr>
        <p:spPr>
          <a:xfrm>
            <a:off x="781050" y="3486150"/>
            <a:ext cx="15430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2000"/>
              </a:lnSpc>
              <a:buNone/>
              <a:defRPr sz="12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EXECUTE &amp;</a:t>
            </a:r>
          </a:p>
          <a:p>
            <a:pPr algn="l">
              <a:lnSpc>
                <a:spcPct val="92000"/>
              </a:lnSpc>
              <a:buNone/>
              <a:defRPr sz="12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ADAPT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D6388F97-E76D-45C5-8EEA-193B172655A3}"/>
              </a:ext>
            </a:extLst>
          </p:cNvPr>
          <p:cNvSpPr>
            <a:spLocks noGrp="1"/>
          </p:cNvSpPr>
          <p:nvPr/>
        </p:nvSpPr>
        <p:spPr>
          <a:xfrm>
            <a:off x="2800350" y="3390900"/>
            <a:ext cx="84391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6000"/>
              </a:lnSpc>
              <a:buNone/>
              <a:defRPr sz="150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CLI Adapter SDK → Execution Sandbox → replaceable agent engine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56D2EDF5-5C50-4B99-918B-F8E3E430B87C}"/>
              </a:ext>
            </a:extLst>
          </p:cNvPr>
          <p:cNvSpPr>
            <a:spLocks noGrp="1"/>
          </p:cNvSpPr>
          <p:nvPr/>
        </p:nvSpPr>
        <p:spPr>
          <a:xfrm>
            <a:off x="2800350" y="3867150"/>
            <a:ext cx="84391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6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pinned versions · capability discovery · schema validation · rootless/read-only · quotas · egress deny</a:t>
            </a:r>
          </a:p>
        </p:txBody>
      </p:sp>
      <p:sp>
        <p:nvSpPr>
          <p:cNvPr id="21" name="authority-lane-2">
            <a:extLst>
              <a:ext uri="{FF2B5EF4-FFF2-40B4-BE49-F238E27FC236}">
                <a16:creationId xmlns:a16="http://schemas.microsoft.com/office/drawing/2014/main" id="{2623D3A5-A269-4C4F-A25A-EF951886EA28}"/>
              </a:ext>
            </a:extLst>
          </p:cNvPr>
          <p:cNvSpPr>
            <a:spLocks noGrp="1"/>
          </p:cNvSpPr>
          <p:nvPr/>
        </p:nvSpPr>
        <p:spPr>
          <a:xfrm>
            <a:off x="609600" y="4495800"/>
            <a:ext cx="10972800" cy="1276350"/>
          </a:xfrm>
          <a:prstGeom prst="rect">
            <a:avLst/>
          </a:prstGeom>
          <a:solidFill>
            <a:srgbClr val="FFFFFF"/>
          </a:solidFill>
          <a:ln w="9525">
            <a:solidFill>
              <a:srgbClr val="C7CDD1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2" name="authority-label-2">
            <a:extLst>
              <a:ext uri="{FF2B5EF4-FFF2-40B4-BE49-F238E27FC236}">
                <a16:creationId xmlns:a16="http://schemas.microsoft.com/office/drawing/2014/main" id="{1601EE6F-9083-4EF0-9F4D-EA5C40AE1D0F}"/>
              </a:ext>
            </a:extLst>
          </p:cNvPr>
          <p:cNvSpPr>
            <a:spLocks noGrp="1"/>
          </p:cNvSpPr>
          <p:nvPr/>
        </p:nvSpPr>
        <p:spPr>
          <a:xfrm>
            <a:off x="609600" y="4495800"/>
            <a:ext cx="1885950" cy="1276350"/>
          </a:xfrm>
          <a:prstGeom prst="rect">
            <a:avLst/>
          </a:prstGeom>
          <a:solidFill>
            <a:srgbClr val="1428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3AB1F9E4-33CA-4879-A914-DB5CA682B840}"/>
              </a:ext>
            </a:extLst>
          </p:cNvPr>
          <p:cNvSpPr>
            <a:spLocks noGrp="1"/>
          </p:cNvSpPr>
          <p:nvPr/>
        </p:nvSpPr>
        <p:spPr>
          <a:xfrm>
            <a:off x="781050" y="4762500"/>
            <a:ext cx="1543050" cy="895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rmAutofit/>
          </a:bodyPr>
          <a:lstStyle/>
          <a:p>
            <a:pPr algn="l">
              <a:lnSpc>
                <a:spcPct val="92000"/>
              </a:lnSpc>
              <a:buNone/>
              <a:defRPr sz="12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MEDIATE &amp;</a:t>
            </a:r>
          </a:p>
          <a:p>
            <a:pPr algn="l">
              <a:lnSpc>
                <a:spcPct val="92000"/>
              </a:lnSpc>
              <a:buNone/>
              <a:defRPr sz="12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PROVE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FFA1840A-15C2-44A0-87AE-C3D7C555BE59}"/>
              </a:ext>
            </a:extLst>
          </p:cNvPr>
          <p:cNvSpPr>
            <a:spLocks noGrp="1"/>
          </p:cNvSpPr>
          <p:nvPr/>
        </p:nvSpPr>
        <p:spPr>
          <a:xfrm>
            <a:off x="2800350" y="4667250"/>
            <a:ext cx="84391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5486"/>
          </a:bodyPr>
          <a:lstStyle/>
          <a:p>
            <a:pPr algn="l">
              <a:lnSpc>
                <a:spcPct val="96000"/>
              </a:lnSpc>
              <a:buNone/>
              <a:defRPr sz="150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Data/Context Broker · Model Gateway · Tool/MCP Gateway · Secrets Broker · Evidence Ledger · Assurance Pipeline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95D9072-926A-4B25-9427-F454BF401E6C}"/>
              </a:ext>
            </a:extLst>
          </p:cNvPr>
          <p:cNvSpPr>
            <a:spLocks noGrp="1"/>
          </p:cNvSpPr>
          <p:nvPr/>
        </p:nvSpPr>
        <p:spPr>
          <a:xfrm>
            <a:off x="2800350" y="5143500"/>
            <a:ext cx="84391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6000"/>
              </a:lnSpc>
              <a:buNone/>
              <a:defRPr sz="1200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classification + DLP · registries · audience-bound tokens · no static secrets · tamper evidence · signed attestations</a:t>
            </a:r>
          </a:p>
        </p:txBody>
      </p:sp>
      <p:sp>
        <p:nvSpPr>
          <p:cNvPr id="26" name="authority-fail-rule">
            <a:extLst>
              <a:ext uri="{FF2B5EF4-FFF2-40B4-BE49-F238E27FC236}">
                <a16:creationId xmlns:a16="http://schemas.microsoft.com/office/drawing/2014/main" id="{8D408857-2AB5-4CFB-8369-181843149C0B}"/>
              </a:ext>
            </a:extLst>
          </p:cNvPr>
          <p:cNvSpPr>
            <a:spLocks noGrp="1"/>
          </p:cNvSpPr>
          <p:nvPr/>
        </p:nvSpPr>
        <p:spPr>
          <a:xfrm>
            <a:off x="609600" y="5943600"/>
            <a:ext cx="10972800" cy="28575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31BEA518-48DD-4294-AF66-363E48DC2FFF}"/>
              </a:ext>
            </a:extLst>
          </p:cNvPr>
          <p:cNvSpPr>
            <a:spLocks noGrp="1"/>
          </p:cNvSpPr>
          <p:nvPr/>
        </p:nvSpPr>
        <p:spPr>
          <a:xfrm>
            <a:off x="609600" y="6076950"/>
            <a:ext cx="2095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COMPATIBILITY RULE</a:t>
            </a: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D1E8303E-8E7D-476B-9A82-99028DC2AB2D}"/>
              </a:ext>
            </a:extLst>
          </p:cNvPr>
          <p:cNvSpPr>
            <a:spLocks noGrp="1"/>
          </p:cNvSpPr>
          <p:nvPr/>
        </p:nvSpPr>
        <p:spPr>
          <a:xfrm>
            <a:off x="2724150" y="6038850"/>
            <a:ext cx="6096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Unknown adapter major → fail safe</a:t>
            </a:r>
          </a:p>
        </p:txBody>
      </p:sp>
    </p:spTree>
    <p:extLst>
      <p:ext uri="{BB962C8B-B14F-4D97-AF65-F5344CB8AC3E}">
        <p14:creationId xmlns:p14="http://schemas.microsoft.com/office/powerpoint/2010/main" val="185050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chrome-rail-7">
            <a:extLst>
              <a:ext uri="{FF2B5EF4-FFF2-40B4-BE49-F238E27FC236}">
                <a16:creationId xmlns:a16="http://schemas.microsoft.com/office/drawing/2014/main" id="{1145E82F-D5DD-415B-A45C-64805460E13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hrome-section-7">
            <a:extLst>
              <a:ext uri="{FF2B5EF4-FFF2-40B4-BE49-F238E27FC236}">
                <a16:creationId xmlns:a16="http://schemas.microsoft.com/office/drawing/2014/main" id="{E273EABE-A8A9-4769-ADD5-A4315B7AF988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05 / NORMATIVE CONTRACT</a:t>
            </a:r>
          </a:p>
        </p:txBody>
      </p:sp>
      <p:sp>
        <p:nvSpPr>
          <p:cNvPr id="3" name="chrome-title-7">
            <a:extLst>
              <a:ext uri="{FF2B5EF4-FFF2-40B4-BE49-F238E27FC236}">
                <a16:creationId xmlns:a16="http://schemas.microsoft.com/office/drawing/2014/main" id="{F2BAD7B2-D1C5-468D-B9E1-45949B72BC0F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A signed manifest turns intent into enforceable scope</a:t>
            </a:r>
          </a:p>
        </p:txBody>
      </p:sp>
      <p:sp>
        <p:nvSpPr>
          <p:cNvPr id="4" name="chrome-title-rule-7">
            <a:extLst>
              <a:ext uri="{FF2B5EF4-FFF2-40B4-BE49-F238E27FC236}">
                <a16:creationId xmlns:a16="http://schemas.microsoft.com/office/drawing/2014/main" id="{5350A3C8-EFD6-41CC-BEC9-D1FBDF1B56FD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chrome-title-accent-7">
            <a:extLst>
              <a:ext uri="{FF2B5EF4-FFF2-40B4-BE49-F238E27FC236}">
                <a16:creationId xmlns:a16="http://schemas.microsoft.com/office/drawing/2014/main" id="{BAFD6037-102D-4318-AC4A-6F272F6EB167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81915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hrome-subtitle-7">
            <a:extLst>
              <a:ext uri="{FF2B5EF4-FFF2-40B4-BE49-F238E27FC236}">
                <a16:creationId xmlns:a16="http://schemas.microsoft.com/office/drawing/2014/main" id="{112CA104-11F6-4B33-8191-C1ADFDAC0487}"/>
              </a:ext>
            </a:extLst>
          </p:cNvPr>
          <p:cNvSpPr>
            <a:spLocks noGrp="1"/>
          </p:cNvSpPr>
          <p:nvPr/>
        </p:nvSpPr>
        <p:spPr>
          <a:xfrm>
            <a:off x="533400" y="1390650"/>
            <a:ext cx="10668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Identity, intent, capabilities and the evidence target are bound into every run.</a:t>
            </a:r>
          </a:p>
        </p:txBody>
      </p:sp>
      <p:sp>
        <p:nvSpPr>
          <p:cNvPr id="7" name="chrome-footer-rule-7">
            <a:extLst>
              <a:ext uri="{FF2B5EF4-FFF2-40B4-BE49-F238E27FC236}">
                <a16:creationId xmlns:a16="http://schemas.microsoft.com/office/drawing/2014/main" id="{B31A1AEB-BC24-4B3C-8535-FF82B457C9AC}"/>
              </a:ext>
            </a:extLst>
          </p:cNvPr>
          <p:cNvSpPr>
            <a:spLocks noGrp="1"/>
          </p:cNvSpPr>
          <p:nvPr/>
        </p:nvSpPr>
        <p:spPr>
          <a:xfrm>
            <a:off x="533400" y="64198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8" name="chrome-footer-label-7">
            <a:extLst>
              <a:ext uri="{FF2B5EF4-FFF2-40B4-BE49-F238E27FC236}">
                <a16:creationId xmlns:a16="http://schemas.microsoft.com/office/drawing/2014/main" id="{897DA48B-D7DC-4248-BAFE-B039447E73E8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TECHNICAL ARCHITECTURE</a:t>
            </a:r>
          </a:p>
        </p:txBody>
      </p:sp>
      <p:sp>
        <p:nvSpPr>
          <p:cNvPr id="9" name="chrome-footer-contact-7">
            <a:extLst>
              <a:ext uri="{FF2B5EF4-FFF2-40B4-BE49-F238E27FC236}">
                <a16:creationId xmlns:a16="http://schemas.microsoft.com/office/drawing/2014/main" id="{EF2619FF-5689-4A54-A95A-26B22A72CE0B}"/>
              </a:ext>
            </a:extLst>
          </p:cNvPr>
          <p:cNvSpPr>
            <a:spLocks noGrp="1"/>
          </p:cNvSpPr>
          <p:nvPr/>
        </p:nvSpPr>
        <p:spPr>
          <a:xfrm>
            <a:off x="3619500" y="6505575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10" name="chrome-footer-page-7">
            <a:extLst>
              <a:ext uri="{FF2B5EF4-FFF2-40B4-BE49-F238E27FC236}">
                <a16:creationId xmlns:a16="http://schemas.microsoft.com/office/drawing/2014/main" id="{D4A1E6EF-F662-4BE7-A6FC-D860875A7965}"/>
              </a:ext>
            </a:extLst>
          </p:cNvPr>
          <p:cNvSpPr>
            <a:spLocks noGrp="1"/>
          </p:cNvSpPr>
          <p:nvPr/>
        </p:nvSpPr>
        <p:spPr>
          <a:xfrm>
            <a:off x="11125200" y="649605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07</a:t>
            </a:r>
          </a:p>
        </p:txBody>
      </p:sp>
      <p:sp>
        <p:nvSpPr>
          <p:cNvPr id="11" name="manifest-code-panel">
            <a:extLst>
              <a:ext uri="{FF2B5EF4-FFF2-40B4-BE49-F238E27FC236}">
                <a16:creationId xmlns:a16="http://schemas.microsoft.com/office/drawing/2014/main" id="{1D0B790E-1C84-4A98-930C-D853C0164496}"/>
              </a:ext>
            </a:extLst>
          </p:cNvPr>
          <p:cNvSpPr>
            <a:spLocks noGrp="1"/>
          </p:cNvSpPr>
          <p:nvPr/>
        </p:nvSpPr>
        <p:spPr>
          <a:xfrm>
            <a:off x="609600" y="1924050"/>
            <a:ext cx="6858000" cy="3352800"/>
          </a:xfrm>
          <a:prstGeom prst="rect">
            <a:avLst/>
          </a:prstGeom>
          <a:solidFill>
            <a:srgbClr val="081B2C"/>
          </a:solidFill>
          <a:ln w="9525">
            <a:solidFill>
              <a:srgbClr val="081B2C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6E938ECF-30A4-4A62-AE36-12A4FCE3070A}"/>
              </a:ext>
            </a:extLst>
          </p:cNvPr>
          <p:cNvSpPr>
            <a:spLocks noGrp="1"/>
          </p:cNvSpPr>
          <p:nvPr/>
        </p:nvSpPr>
        <p:spPr>
          <a:xfrm>
            <a:off x="838200" y="2114550"/>
            <a:ext cx="6096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rPr>
              <a:t>SIGNED AGENTRUN MANIFEST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B477CF72-2F8E-4A78-A825-9CE2580007D3}"/>
              </a:ext>
            </a:extLst>
          </p:cNvPr>
          <p:cNvSpPr>
            <a:spLocks noGrp="1"/>
          </p:cNvSpPr>
          <p:nvPr/>
        </p:nvSpPr>
        <p:spPr>
          <a:xfrm>
            <a:off x="838200" y="2419350"/>
            <a:ext cx="6172200" cy="9525"/>
          </a:xfrm>
          <a:prstGeom prst="rect">
            <a:avLst/>
          </a:prstGeom>
          <a:solidFill>
            <a:srgbClr val="36506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43094F59-1453-43F6-BD2D-6A4AE5C3D21C}"/>
              </a:ext>
            </a:extLst>
          </p:cNvPr>
          <p:cNvSpPr>
            <a:spLocks noGrp="1"/>
          </p:cNvSpPr>
          <p:nvPr/>
        </p:nvSpPr>
        <p:spPr>
          <a:xfrm>
            <a:off x="838200" y="2609850"/>
            <a:ext cx="200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identity: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61A4984E-A60F-4C36-A672-3C065434CF45}"/>
              </a:ext>
            </a:extLst>
          </p:cNvPr>
          <p:cNvSpPr>
            <a:spLocks noGrp="1"/>
          </p:cNvSpPr>
          <p:nvPr/>
        </p:nvSpPr>
        <p:spPr>
          <a:xfrm>
            <a:off x="1009650" y="2876550"/>
            <a:ext cx="2095500" cy="1181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agentRunId</a:t>
            </a:r>
          </a:p>
          <a:p>
            <a:pPr algn="l">
              <a:lnSpc>
                <a:spcPct val="92000"/>
              </a:lnSpc>
              <a:buNone/>
              <a:def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tenant</a:t>
            </a:r>
          </a:p>
          <a:p>
            <a:pPr algn="l">
              <a:lnSpc>
                <a:spcPct val="92000"/>
              </a:lnSpc>
              <a:buNone/>
              <a:def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subject</a:t>
            </a:r>
          </a:p>
          <a:p>
            <a:pPr algn="l">
              <a:lnSpc>
                <a:spcPct val="92000"/>
              </a:lnSpc>
              <a:buNone/>
              <a:def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authority</a:t>
            </a:r>
          </a:p>
          <a:p>
            <a:pPr algn="l">
              <a:lnSpc>
                <a:spcPct val="92000"/>
              </a:lnSpc>
              <a:buNone/>
              <a:def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purpose</a:t>
            </a:r>
          </a:p>
          <a:p>
            <a:pPr algn="l">
              <a:lnSpc>
                <a:spcPct val="92000"/>
              </a:lnSpc>
              <a:buNone/>
              <a:def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useCaseClass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66CBA816-BBC9-45F4-9363-05CB02B2226C}"/>
              </a:ext>
            </a:extLst>
          </p:cNvPr>
          <p:cNvSpPr>
            <a:spLocks noGrp="1"/>
          </p:cNvSpPr>
          <p:nvPr/>
        </p:nvSpPr>
        <p:spPr>
          <a:xfrm>
            <a:off x="3219450" y="2609850"/>
            <a:ext cx="200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input: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68F7242B-B80C-47C9-8A68-AB8E31690C85}"/>
              </a:ext>
            </a:extLst>
          </p:cNvPr>
          <p:cNvSpPr>
            <a:spLocks noGrp="1"/>
          </p:cNvSpPr>
          <p:nvPr/>
        </p:nvSpPr>
        <p:spPr>
          <a:xfrm>
            <a:off x="3390900" y="2876550"/>
            <a:ext cx="2095500" cy="1181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dataClasses</a:t>
            </a:r>
          </a:p>
          <a:p>
            <a:pPr algn="l">
              <a:lnSpc>
                <a:spcPct val="92000"/>
              </a:lnSpc>
              <a:buNone/>
              <a:def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workspaceDigest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44E002D-2ECF-458F-9C95-5F8BCA47C7DD}"/>
              </a:ext>
            </a:extLst>
          </p:cNvPr>
          <p:cNvSpPr>
            <a:spLocks noGrp="1"/>
          </p:cNvSpPr>
          <p:nvPr/>
        </p:nvSpPr>
        <p:spPr>
          <a:xfrm>
            <a:off x="838200" y="4000500"/>
            <a:ext cx="200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scope: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48BECC68-958A-4AE4-A0DB-E6D25F18F6F3}"/>
              </a:ext>
            </a:extLst>
          </p:cNvPr>
          <p:cNvSpPr>
            <a:spLocks noGrp="1"/>
          </p:cNvSpPr>
          <p:nvPr/>
        </p:nvSpPr>
        <p:spPr>
          <a:xfrm>
            <a:off x="1009650" y="4267200"/>
            <a:ext cx="2095500" cy="1181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cliAdapter/version</a:t>
            </a:r>
          </a:p>
          <a:p>
            <a:pPr algn="l">
              <a:lnSpc>
                <a:spcPct val="92000"/>
              </a:lnSpc>
              <a:buNone/>
              <a:def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model/version</a:t>
            </a:r>
          </a:p>
          <a:p>
            <a:pPr algn="l">
              <a:lnSpc>
                <a:spcPct val="92000"/>
              </a:lnSpc>
              <a:buNone/>
              <a:def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toolScopes</a:t>
            </a:r>
          </a:p>
          <a:p>
            <a:pPr algn="l">
              <a:lnSpc>
                <a:spcPct val="92000"/>
              </a:lnSpc>
              <a:buNone/>
              <a:def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egressDestinations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C42E4588-6266-4325-8F93-25B69C887900}"/>
              </a:ext>
            </a:extLst>
          </p:cNvPr>
          <p:cNvSpPr>
            <a:spLocks noGrp="1"/>
          </p:cNvSpPr>
          <p:nvPr/>
        </p:nvSpPr>
        <p:spPr>
          <a:xfrm>
            <a:off x="3219450" y="3676650"/>
            <a:ext cx="2000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control: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C649AFE2-5ABC-47C5-B401-2FC590524C7E}"/>
              </a:ext>
            </a:extLst>
          </p:cNvPr>
          <p:cNvSpPr>
            <a:spLocks noGrp="1"/>
          </p:cNvSpPr>
          <p:nvPr/>
        </p:nvSpPr>
        <p:spPr>
          <a:xfrm>
            <a:off x="3390900" y="3943350"/>
            <a:ext cx="2095500" cy="1181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2000"/>
              </a:lnSpc>
              <a:buNone/>
              <a:def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policyBundles/digests</a:t>
            </a:r>
          </a:p>
          <a:p>
            <a:pPr algn="l">
              <a:lnSpc>
                <a:spcPct val="92000"/>
              </a:lnSpc>
              <a:buNone/>
              <a:def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autonomyLevel</a:t>
            </a:r>
          </a:p>
          <a:p>
            <a:pPr algn="l">
              <a:lnSpc>
                <a:spcPct val="92000"/>
              </a:lnSpc>
              <a:buNone/>
              <a:def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approvals</a:t>
            </a:r>
          </a:p>
          <a:p>
            <a:pPr algn="l">
              <a:lnSpc>
                <a:spcPct val="92000"/>
              </a:lnSpc>
              <a:buNone/>
              <a:def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retentionPolicy</a:t>
            </a:r>
          </a:p>
          <a:p>
            <a:pPr algn="l">
              <a:lnSpc>
                <a:spcPct val="92000"/>
              </a:lnSpc>
              <a:buNone/>
              <a:def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1200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evidenceTarget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8C270043-C55F-4B39-8245-E77EBE2DCEAB}"/>
              </a:ext>
            </a:extLst>
          </p:cNvPr>
          <p:cNvSpPr>
            <a:spLocks noGrp="1"/>
          </p:cNvSpPr>
          <p:nvPr/>
        </p:nvSpPr>
        <p:spPr>
          <a:xfrm>
            <a:off x="838200" y="4991100"/>
            <a:ext cx="6172200" cy="9525"/>
          </a:xfrm>
          <a:prstGeom prst="rect">
            <a:avLst/>
          </a:prstGeom>
          <a:solidFill>
            <a:srgbClr val="36506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A01E51AD-EFFD-4CA5-9CB4-E2D2707AF91A}"/>
              </a:ext>
            </a:extLst>
          </p:cNvPr>
          <p:cNvSpPr>
            <a:spLocks noGrp="1"/>
          </p:cNvSpPr>
          <p:nvPr/>
        </p:nvSpPr>
        <p:spPr>
          <a:xfrm>
            <a:off x="838200" y="5048250"/>
            <a:ext cx="61722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1050" b="0" i="0">
                <a:solidFill>
                  <a:srgbClr val="9EB1BE"/>
                </a:solidFill>
                <a:latin typeface="Aptos Mono"/>
                <a:ea typeface="Aptos Mono"/>
                <a:cs typeface="Aptos Mono"/>
              </a:defRPr>
            </a:pPr>
            <a:r>
              <a:rPr sz="1050" b="0" i="0">
                <a:solidFill>
                  <a:srgbClr val="9EB1BE"/>
                </a:solidFill>
                <a:latin typeface="Aptos Mono"/>
                <a:ea typeface="Aptos Mono"/>
                <a:cs typeface="Aptos Mono"/>
              </a:rPr>
              <a:t>signed · machine-readable · version-bound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09DB5AAF-1E01-49AC-B171-DE0ADD792C67}"/>
              </a:ext>
            </a:extLst>
          </p:cNvPr>
          <p:cNvSpPr>
            <a:spLocks noGrp="1"/>
          </p:cNvSpPr>
          <p:nvPr/>
        </p:nvSpPr>
        <p:spPr>
          <a:xfrm>
            <a:off x="7905750" y="1924050"/>
            <a:ext cx="33718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POLICY DECISION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50EBA3AF-0CB6-40FA-9BB2-0E322624731C}"/>
              </a:ext>
            </a:extLst>
          </p:cNvPr>
          <p:cNvSpPr>
            <a:spLocks noGrp="1"/>
          </p:cNvSpPr>
          <p:nvPr/>
        </p:nvSpPr>
        <p:spPr>
          <a:xfrm>
            <a:off x="7905750" y="2324100"/>
            <a:ext cx="114300" cy="342900"/>
          </a:xfrm>
          <a:prstGeom prst="rect">
            <a:avLst/>
          </a:prstGeom>
          <a:solidFill>
            <a:srgbClr val="2D7255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7D94CC9A-50E9-42A3-B276-E31CC2D4730D}"/>
              </a:ext>
            </a:extLst>
          </p:cNvPr>
          <p:cNvSpPr>
            <a:spLocks noGrp="1"/>
          </p:cNvSpPr>
          <p:nvPr/>
        </p:nvSpPr>
        <p:spPr>
          <a:xfrm>
            <a:off x="8191500" y="2362200"/>
            <a:ext cx="3086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2D7255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2D7255"/>
                </a:solidFill>
                <a:latin typeface="Aptos Mono"/>
                <a:ea typeface="Aptos Mono"/>
                <a:cs typeface="Aptos Mono"/>
              </a:rPr>
              <a:t>ALLOW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9D64B039-AC2B-4C49-81CA-E8277715F919}"/>
              </a:ext>
            </a:extLst>
          </p:cNvPr>
          <p:cNvSpPr>
            <a:spLocks noGrp="1"/>
          </p:cNvSpPr>
          <p:nvPr/>
        </p:nvSpPr>
        <p:spPr>
          <a:xfrm>
            <a:off x="7905750" y="2857500"/>
            <a:ext cx="114300" cy="342900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8828DE1B-9C40-4C47-980D-1288F2D93BDD}"/>
              </a:ext>
            </a:extLst>
          </p:cNvPr>
          <p:cNvSpPr>
            <a:spLocks noGrp="1"/>
          </p:cNvSpPr>
          <p:nvPr/>
        </p:nvSpPr>
        <p:spPr>
          <a:xfrm>
            <a:off x="8191500" y="2895600"/>
            <a:ext cx="3086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rPr>
              <a:t>DENY</a:t>
            </a: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432F9845-F544-48C3-B4A0-F594B30FE99D}"/>
              </a:ext>
            </a:extLst>
          </p:cNvPr>
          <p:cNvSpPr>
            <a:spLocks noGrp="1"/>
          </p:cNvSpPr>
          <p:nvPr/>
        </p:nvSpPr>
        <p:spPr>
          <a:xfrm>
            <a:off x="7905750" y="3390900"/>
            <a:ext cx="114300" cy="342900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638494F-191D-4097-B50C-4CD685D94BE4}"/>
              </a:ext>
            </a:extLst>
          </p:cNvPr>
          <p:cNvSpPr>
            <a:spLocks noGrp="1"/>
          </p:cNvSpPr>
          <p:nvPr/>
        </p:nvSpPr>
        <p:spPr>
          <a:xfrm>
            <a:off x="8191500" y="3429000"/>
            <a:ext cx="30861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35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35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REQUIRE APPROVAL</a:t>
            </a: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46AFA994-E485-4495-8E2A-D185590A890A}"/>
              </a:ext>
            </a:extLst>
          </p:cNvPr>
          <p:cNvSpPr>
            <a:spLocks noGrp="1"/>
          </p:cNvSpPr>
          <p:nvPr/>
        </p:nvSpPr>
        <p:spPr>
          <a:xfrm>
            <a:off x="7905750" y="4038600"/>
            <a:ext cx="337185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916C0609-9368-498F-A941-3B00C3B06DE1}"/>
              </a:ext>
            </a:extLst>
          </p:cNvPr>
          <p:cNvSpPr>
            <a:spLocks noGrp="1"/>
          </p:cNvSpPr>
          <p:nvPr/>
        </p:nvSpPr>
        <p:spPr>
          <a:xfrm>
            <a:off x="7905750" y="4248150"/>
            <a:ext cx="33718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OBLIGATIONS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4153BB50-920F-48DC-9748-8575626AB902}"/>
              </a:ext>
            </a:extLst>
          </p:cNvPr>
          <p:cNvSpPr>
            <a:spLocks noGrp="1"/>
          </p:cNvSpPr>
          <p:nvPr/>
        </p:nvSpPr>
        <p:spPr>
          <a:xfrm>
            <a:off x="7905750" y="4591050"/>
            <a:ext cx="33718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6000"/>
              </a:lnSpc>
              <a:buNone/>
              <a:defRPr sz="1275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275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redaction · max output</a:t>
            </a:r>
          </a:p>
          <a:p>
            <a:pPr algn="l">
              <a:lnSpc>
                <a:spcPct val="96000"/>
              </a:lnSpc>
              <a:buNone/>
              <a:defRPr sz="1275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275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evidence level · review role</a:t>
            </a:r>
          </a:p>
          <a:p>
            <a:pPr algn="l">
              <a:lnSpc>
                <a:spcPct val="96000"/>
              </a:lnSpc>
              <a:buNone/>
              <a:defRPr sz="1275" b="0" i="0">
                <a:solidFill>
                  <a:srgbClr val="1E2A34"/>
                </a:solidFill>
                <a:latin typeface="Aptos Mono"/>
                <a:ea typeface="Aptos Mono"/>
                <a:cs typeface="Aptos Mono"/>
              </a:defRPr>
            </a:pPr>
            <a:r>
              <a:rPr sz="1275" b="0" i="0">
                <a:solidFill>
                  <a:srgbClr val="1E2A34"/>
                </a:solidFill>
                <a:latin typeface="Aptos Mono"/>
                <a:ea typeface="Aptos Mono"/>
                <a:cs typeface="Aptos Mono"/>
              </a:rPr>
              <a:t>retention</a:t>
            </a:r>
          </a:p>
        </p:txBody>
      </p:sp>
      <p:sp>
        <p:nvSpPr>
          <p:cNvPr id="34" name="contract-fail-rule">
            <a:extLst>
              <a:ext uri="{FF2B5EF4-FFF2-40B4-BE49-F238E27FC236}">
                <a16:creationId xmlns:a16="http://schemas.microsoft.com/office/drawing/2014/main" id="{B12EC4A4-F18D-41D6-915D-57DC805DE5A9}"/>
              </a:ext>
            </a:extLst>
          </p:cNvPr>
          <p:cNvSpPr>
            <a:spLocks noGrp="1"/>
          </p:cNvSpPr>
          <p:nvPr/>
        </p:nvSpPr>
        <p:spPr>
          <a:xfrm>
            <a:off x="609600" y="5619750"/>
            <a:ext cx="10668000" cy="28575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90C9EFF5-BBE0-491E-B59A-5800A609B18C}"/>
              </a:ext>
            </a:extLst>
          </p:cNvPr>
          <p:cNvSpPr>
            <a:spLocks noGrp="1"/>
          </p:cNvSpPr>
          <p:nvPr/>
        </p:nvSpPr>
        <p:spPr>
          <a:xfrm>
            <a:off x="609600" y="5772150"/>
            <a:ext cx="1428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rPr>
              <a:t>FAIL CLOSED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64880621-D6DF-447A-8E46-638E9D81BA90}"/>
              </a:ext>
            </a:extLst>
          </p:cNvPr>
          <p:cNvSpPr>
            <a:spLocks noGrp="1"/>
          </p:cNvSpPr>
          <p:nvPr/>
        </p:nvSpPr>
        <p:spPr>
          <a:xfrm>
            <a:off x="2076450" y="5734050"/>
            <a:ext cx="92011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8000"/>
              </a:lnSpc>
              <a:buNone/>
              <a:defRPr sz="135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If the PDP is unavailable, write and network access fail closed; only an explicit read-only emergency profile may degrade.</a:t>
            </a:r>
          </a:p>
        </p:txBody>
      </p:sp>
    </p:spTree>
    <p:extLst>
      <p:ext uri="{BB962C8B-B14F-4D97-AF65-F5344CB8AC3E}">
        <p14:creationId xmlns:p14="http://schemas.microsoft.com/office/powerpoint/2010/main" val="752344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hrome-rail-8">
            <a:extLst>
              <a:ext uri="{FF2B5EF4-FFF2-40B4-BE49-F238E27FC236}">
                <a16:creationId xmlns:a16="http://schemas.microsoft.com/office/drawing/2014/main" id="{8058C187-29E9-4D34-A437-66C89B532DE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hrome-section-8">
            <a:extLst>
              <a:ext uri="{FF2B5EF4-FFF2-40B4-BE49-F238E27FC236}">
                <a16:creationId xmlns:a16="http://schemas.microsoft.com/office/drawing/2014/main" id="{1E002EF9-0860-4632-B4B6-B1A32F51FB90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05 / NORMATIVE CONTRACT · DEEP DIVE</a:t>
            </a:r>
          </a:p>
        </p:txBody>
      </p:sp>
      <p:sp>
        <p:nvSpPr>
          <p:cNvPr id="3" name="chrome-title-8">
            <a:extLst>
              <a:ext uri="{FF2B5EF4-FFF2-40B4-BE49-F238E27FC236}">
                <a16:creationId xmlns:a16="http://schemas.microsoft.com/office/drawing/2014/main" id="{0BFA50EF-5C11-4D73-B136-255556EAC00F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The manifest is validated before the sandbox is created</a:t>
            </a:r>
          </a:p>
        </p:txBody>
      </p:sp>
      <p:sp>
        <p:nvSpPr>
          <p:cNvPr id="4" name="chrome-title-rule-8">
            <a:extLst>
              <a:ext uri="{FF2B5EF4-FFF2-40B4-BE49-F238E27FC236}">
                <a16:creationId xmlns:a16="http://schemas.microsoft.com/office/drawing/2014/main" id="{B73ED7DC-48A6-4D82-800F-8AB64C6B9AE2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chrome-title-accent-8">
            <a:extLst>
              <a:ext uri="{FF2B5EF4-FFF2-40B4-BE49-F238E27FC236}">
                <a16:creationId xmlns:a16="http://schemas.microsoft.com/office/drawing/2014/main" id="{6F542FFF-D94D-4D9E-BE11-026BD071B937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81915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hrome-subtitle-8">
            <a:extLst>
              <a:ext uri="{FF2B5EF4-FFF2-40B4-BE49-F238E27FC236}">
                <a16:creationId xmlns:a16="http://schemas.microsoft.com/office/drawing/2014/main" id="{EEB3D338-86EF-463B-8E2F-1E2D37CCA52C}"/>
              </a:ext>
            </a:extLst>
          </p:cNvPr>
          <p:cNvSpPr>
            <a:spLocks noGrp="1"/>
          </p:cNvSpPr>
          <p:nvPr/>
        </p:nvSpPr>
        <p:spPr>
          <a:xfrm>
            <a:off x="533400" y="1390650"/>
            <a:ext cx="10668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A valid signature is necessary; registry, policy, autonomy and approval checks still decide launch.</a:t>
            </a:r>
          </a:p>
        </p:txBody>
      </p:sp>
      <p:sp>
        <p:nvSpPr>
          <p:cNvPr id="7" name="chrome-footer-rule-8">
            <a:extLst>
              <a:ext uri="{FF2B5EF4-FFF2-40B4-BE49-F238E27FC236}">
                <a16:creationId xmlns:a16="http://schemas.microsoft.com/office/drawing/2014/main" id="{E54467E7-F52E-47E0-ADF1-2E90DE028BB4}"/>
              </a:ext>
            </a:extLst>
          </p:cNvPr>
          <p:cNvSpPr>
            <a:spLocks noGrp="1"/>
          </p:cNvSpPr>
          <p:nvPr/>
        </p:nvSpPr>
        <p:spPr>
          <a:xfrm>
            <a:off x="533400" y="64198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8" name="chrome-footer-label-8">
            <a:extLst>
              <a:ext uri="{FF2B5EF4-FFF2-40B4-BE49-F238E27FC236}">
                <a16:creationId xmlns:a16="http://schemas.microsoft.com/office/drawing/2014/main" id="{86F6C4D8-6B9C-498C-A1DE-0514F5406A63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TECHNICAL ARCHITECTURE</a:t>
            </a:r>
          </a:p>
        </p:txBody>
      </p:sp>
      <p:sp>
        <p:nvSpPr>
          <p:cNvPr id="9" name="chrome-footer-contact-8">
            <a:extLst>
              <a:ext uri="{FF2B5EF4-FFF2-40B4-BE49-F238E27FC236}">
                <a16:creationId xmlns:a16="http://schemas.microsoft.com/office/drawing/2014/main" id="{CB88B486-D904-4CD1-B8FD-1BD694BC1C03}"/>
              </a:ext>
            </a:extLst>
          </p:cNvPr>
          <p:cNvSpPr>
            <a:spLocks noGrp="1"/>
          </p:cNvSpPr>
          <p:nvPr/>
        </p:nvSpPr>
        <p:spPr>
          <a:xfrm>
            <a:off x="3619500" y="6505575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10" name="chrome-footer-page-8">
            <a:extLst>
              <a:ext uri="{FF2B5EF4-FFF2-40B4-BE49-F238E27FC236}">
                <a16:creationId xmlns:a16="http://schemas.microsoft.com/office/drawing/2014/main" id="{796010D9-84E5-427F-891E-CC5BE8310086}"/>
              </a:ext>
            </a:extLst>
          </p:cNvPr>
          <p:cNvSpPr>
            <a:spLocks noGrp="1"/>
          </p:cNvSpPr>
          <p:nvPr/>
        </p:nvSpPr>
        <p:spPr>
          <a:xfrm>
            <a:off x="11125200" y="649605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08</a:t>
            </a:r>
          </a:p>
        </p:txBody>
      </p:sp>
      <p:sp>
        <p:nvSpPr>
          <p:cNvPr id="11" name="validation-manifest-sheet">
            <a:extLst>
              <a:ext uri="{FF2B5EF4-FFF2-40B4-BE49-F238E27FC236}">
                <a16:creationId xmlns:a16="http://schemas.microsoft.com/office/drawing/2014/main" id="{FD3B65A5-840D-433F-A6E2-CC3FF03BA8CF}"/>
              </a:ext>
            </a:extLst>
          </p:cNvPr>
          <p:cNvSpPr>
            <a:spLocks noGrp="1"/>
          </p:cNvSpPr>
          <p:nvPr/>
        </p:nvSpPr>
        <p:spPr>
          <a:xfrm>
            <a:off x="609600" y="1885950"/>
            <a:ext cx="6191250" cy="3581400"/>
          </a:xfrm>
          <a:prstGeom prst="rect">
            <a:avLst/>
          </a:prstGeom>
          <a:solidFill>
            <a:srgbClr val="081B2C"/>
          </a:solidFill>
          <a:ln w="9525">
            <a:solidFill>
              <a:srgbClr val="081B2C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B1BD80FE-4B8D-483C-9D69-B60B5A72D65D}"/>
              </a:ext>
            </a:extLst>
          </p:cNvPr>
          <p:cNvSpPr>
            <a:spLocks noGrp="1"/>
          </p:cNvSpPr>
          <p:nvPr/>
        </p:nvSpPr>
        <p:spPr>
          <a:xfrm>
            <a:off x="838200" y="2057400"/>
            <a:ext cx="5676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8FD4D1"/>
                </a:solidFill>
                <a:latin typeface="Aptos Mono"/>
                <a:ea typeface="Aptos Mono"/>
                <a:cs typeface="Aptos Mono"/>
              </a:rPr>
              <a:t>ILLUSTRATIVE VALUES · NORMATIVE FIELD SET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492B0CC2-5508-4FFB-A9C9-3700BD8F8631}"/>
              </a:ext>
            </a:extLst>
          </p:cNvPr>
          <p:cNvSpPr>
            <a:spLocks noGrp="1"/>
          </p:cNvSpPr>
          <p:nvPr/>
        </p:nvSpPr>
        <p:spPr>
          <a:xfrm>
            <a:off x="838200" y="2343150"/>
            <a:ext cx="5734050" cy="9525"/>
          </a:xfrm>
          <a:prstGeom prst="rect">
            <a:avLst/>
          </a:prstGeom>
          <a:solidFill>
            <a:srgbClr val="36506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D3C4D3A5-F5A4-41C8-8072-A2BBA1A50B51}"/>
              </a:ext>
            </a:extLst>
          </p:cNvPr>
          <p:cNvSpPr>
            <a:spLocks noGrp="1"/>
          </p:cNvSpPr>
          <p:nvPr/>
        </p:nvSpPr>
        <p:spPr>
          <a:xfrm>
            <a:off x="838200" y="2533650"/>
            <a:ext cx="1619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agentRunId: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CC1C1A47-29B4-4D18-A2F0-7696E45A76BE}"/>
              </a:ext>
            </a:extLst>
          </p:cNvPr>
          <p:cNvSpPr>
            <a:spLocks noGrp="1"/>
          </p:cNvSpPr>
          <p:nvPr/>
        </p:nvSpPr>
        <p:spPr>
          <a:xfrm>
            <a:off x="838200" y="2724150"/>
            <a:ext cx="26289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&lt;uuid&gt;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1EC585ED-1DCB-48F0-B933-4A95E857BD93}"/>
              </a:ext>
            </a:extLst>
          </p:cNvPr>
          <p:cNvSpPr>
            <a:spLocks noGrp="1"/>
          </p:cNvSpPr>
          <p:nvPr/>
        </p:nvSpPr>
        <p:spPr>
          <a:xfrm>
            <a:off x="838200" y="2971800"/>
            <a:ext cx="1619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tenant / subject: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81D76989-4D02-4A04-9B65-29AFEFA48965}"/>
              </a:ext>
            </a:extLst>
          </p:cNvPr>
          <p:cNvSpPr>
            <a:spLocks noGrp="1"/>
          </p:cNvSpPr>
          <p:nvPr/>
        </p:nvSpPr>
        <p:spPr>
          <a:xfrm>
            <a:off x="838200" y="3162300"/>
            <a:ext cx="26289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&lt;authority&gt; / &lt;user-or-workload&gt;</a:t>
            </a: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86257668-418B-4542-BFAB-2BD172271D0B}"/>
              </a:ext>
            </a:extLst>
          </p:cNvPr>
          <p:cNvSpPr>
            <a:spLocks noGrp="1"/>
          </p:cNvSpPr>
          <p:nvPr/>
        </p:nvSpPr>
        <p:spPr>
          <a:xfrm>
            <a:off x="838200" y="3409950"/>
            <a:ext cx="1619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authority / purpose: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5FF4AA1D-1535-44AD-BF14-A9EEBD2F39E7}"/>
              </a:ext>
            </a:extLst>
          </p:cNvPr>
          <p:cNvSpPr>
            <a:spLocks noGrp="1"/>
          </p:cNvSpPr>
          <p:nvPr/>
        </p:nvSpPr>
        <p:spPr>
          <a:xfrm>
            <a:off x="838200" y="3600450"/>
            <a:ext cx="26289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&lt;approved-role&gt; / &lt;registered-use-case&gt;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FA5CDB3A-F53F-4E4F-AE55-90994B6ED211}"/>
              </a:ext>
            </a:extLst>
          </p:cNvPr>
          <p:cNvSpPr>
            <a:spLocks noGrp="1"/>
          </p:cNvSpPr>
          <p:nvPr/>
        </p:nvSpPr>
        <p:spPr>
          <a:xfrm>
            <a:off x="838200" y="3848100"/>
            <a:ext cx="1619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dataClasses: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0A8613DD-980E-4D22-A79C-09E6F23D1C5E}"/>
              </a:ext>
            </a:extLst>
          </p:cNvPr>
          <p:cNvSpPr>
            <a:spLocks noGrp="1"/>
          </p:cNvSpPr>
          <p:nvPr/>
        </p:nvSpPr>
        <p:spPr>
          <a:xfrm>
            <a:off x="838200" y="4038600"/>
            <a:ext cx="26289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[green]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572B29F4-3CD7-43C3-B8FE-5CDC36B4B0CC}"/>
              </a:ext>
            </a:extLst>
          </p:cNvPr>
          <p:cNvSpPr>
            <a:spLocks noGrp="1"/>
          </p:cNvSpPr>
          <p:nvPr/>
        </p:nvSpPr>
        <p:spPr>
          <a:xfrm>
            <a:off x="838200" y="4286250"/>
            <a:ext cx="1619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workspaceDigest: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530FC32F-85B5-41D8-AC41-525B02EAE4C5}"/>
              </a:ext>
            </a:extLst>
          </p:cNvPr>
          <p:cNvSpPr>
            <a:spLocks noGrp="1"/>
          </p:cNvSpPr>
          <p:nvPr/>
        </p:nvSpPr>
        <p:spPr>
          <a:xfrm>
            <a:off x="838200" y="4476750"/>
            <a:ext cx="26289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sha256:&lt;digest&gt;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2F960FB4-A9F6-4EB7-947D-CFAB8A8F68CF}"/>
              </a:ext>
            </a:extLst>
          </p:cNvPr>
          <p:cNvSpPr>
            <a:spLocks noGrp="1"/>
          </p:cNvSpPr>
          <p:nvPr/>
        </p:nvSpPr>
        <p:spPr>
          <a:xfrm>
            <a:off x="838200" y="4724400"/>
            <a:ext cx="1619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cliAdapter: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CE609440-0F31-4199-9B54-BB43B5DAA335}"/>
              </a:ext>
            </a:extLst>
          </p:cNvPr>
          <p:cNvSpPr>
            <a:spLocks noGrp="1"/>
          </p:cNvSpPr>
          <p:nvPr/>
        </p:nvSpPr>
        <p:spPr>
          <a:xfrm>
            <a:off x="838200" y="4914900"/>
            <a:ext cx="26289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opencode@&lt;pinned-version&gt;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DD922E18-401B-414D-9F50-E4FB155EBCBE}"/>
              </a:ext>
            </a:extLst>
          </p:cNvPr>
          <p:cNvSpPr>
            <a:spLocks noGrp="1"/>
          </p:cNvSpPr>
          <p:nvPr/>
        </p:nvSpPr>
        <p:spPr>
          <a:xfrm>
            <a:off x="3752850" y="2533650"/>
            <a:ext cx="1619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model: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A9CB06F0-2D0C-4250-9FF2-EC5CDBFABBF0}"/>
              </a:ext>
            </a:extLst>
          </p:cNvPr>
          <p:cNvSpPr>
            <a:spLocks noGrp="1"/>
          </p:cNvSpPr>
          <p:nvPr/>
        </p:nvSpPr>
        <p:spPr>
          <a:xfrm>
            <a:off x="3752850" y="2724150"/>
            <a:ext cx="26289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&lt;approved&gt;@&lt;pinned&gt;</a:t>
            </a: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BD509D1D-88DC-45B9-B036-A2AC67681B8E}"/>
              </a:ext>
            </a:extLst>
          </p:cNvPr>
          <p:cNvSpPr>
            <a:spLocks noGrp="1"/>
          </p:cNvSpPr>
          <p:nvPr/>
        </p:nvSpPr>
        <p:spPr>
          <a:xfrm>
            <a:off x="3752850" y="2971800"/>
            <a:ext cx="1619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toolScopes:</a:t>
            </a: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2F923D4C-9681-440B-AE4A-350BD162A8C2}"/>
              </a:ext>
            </a:extLst>
          </p:cNvPr>
          <p:cNvSpPr>
            <a:spLocks noGrp="1"/>
          </p:cNvSpPr>
          <p:nvPr/>
        </p:nvSpPr>
        <p:spPr>
          <a:xfrm>
            <a:off x="3752850" y="3162300"/>
            <a:ext cx="26289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[repo.read, repo.write, ci.test]</a:t>
            </a:r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3871EE1B-1FE2-4015-8BEE-FCC19B450E3A}"/>
              </a:ext>
            </a:extLst>
          </p:cNvPr>
          <p:cNvSpPr>
            <a:spLocks noGrp="1"/>
          </p:cNvSpPr>
          <p:nvPr/>
        </p:nvSpPr>
        <p:spPr>
          <a:xfrm>
            <a:off x="3752850" y="3409950"/>
            <a:ext cx="1619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egress:</a:t>
            </a: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B4BCDE8E-992E-44D7-82CA-827D45B605C2}"/>
              </a:ext>
            </a:extLst>
          </p:cNvPr>
          <p:cNvSpPr>
            <a:spLocks noGrp="1"/>
          </p:cNvSpPr>
          <p:nvPr/>
        </p:nvSpPr>
        <p:spPr>
          <a:xfrm>
            <a:off x="3752850" y="3600450"/>
            <a:ext cx="26289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[model-gateway]</a:t>
            </a: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D41BD830-026D-4134-A200-59E04CE34FAF}"/>
              </a:ext>
            </a:extLst>
          </p:cNvPr>
          <p:cNvSpPr>
            <a:spLocks noGrp="1"/>
          </p:cNvSpPr>
          <p:nvPr/>
        </p:nvSpPr>
        <p:spPr>
          <a:xfrm>
            <a:off x="3752850" y="3848100"/>
            <a:ext cx="1619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policyBundles: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D357CC45-DE6B-42A2-9D97-235A8A1FA2E7}"/>
              </a:ext>
            </a:extLst>
          </p:cNvPr>
          <p:cNvSpPr>
            <a:spLocks noGrp="1"/>
          </p:cNvSpPr>
          <p:nvPr/>
        </p:nvSpPr>
        <p:spPr>
          <a:xfrm>
            <a:off x="3752850" y="4038600"/>
            <a:ext cx="26289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dk-public-base@&lt;version&gt;#&lt;digest&gt;</a:t>
            </a: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A5897114-7F28-4BFD-BFE0-1AD2D0DEC6F4}"/>
              </a:ext>
            </a:extLst>
          </p:cNvPr>
          <p:cNvSpPr>
            <a:spLocks noGrp="1"/>
          </p:cNvSpPr>
          <p:nvPr/>
        </p:nvSpPr>
        <p:spPr>
          <a:xfrm>
            <a:off x="3752850" y="4286250"/>
            <a:ext cx="1619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autonomy / approvals: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B157536C-D4BD-4396-B0AB-173E37599A83}"/>
              </a:ext>
            </a:extLst>
          </p:cNvPr>
          <p:cNvSpPr>
            <a:spLocks noGrp="1"/>
          </p:cNvSpPr>
          <p:nvPr/>
        </p:nvSpPr>
        <p:spPr>
          <a:xfrm>
            <a:off x="3752850" y="4476750"/>
            <a:ext cx="26289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L2 / []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57CEA377-C4FE-45EB-A0CF-78AB2595E842}"/>
              </a:ext>
            </a:extLst>
          </p:cNvPr>
          <p:cNvSpPr>
            <a:spLocks noGrp="1"/>
          </p:cNvSpPr>
          <p:nvPr/>
        </p:nvSpPr>
        <p:spPr>
          <a:xfrm>
            <a:off x="3752850" y="4724400"/>
            <a:ext cx="1619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retention/evidence/sig: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59B1C254-82CA-4295-8916-89B193C2B55F}"/>
              </a:ext>
            </a:extLst>
          </p:cNvPr>
          <p:cNvSpPr>
            <a:spLocks noGrp="1"/>
          </p:cNvSpPr>
          <p:nvPr/>
        </p:nvSpPr>
        <p:spPr>
          <a:xfrm>
            <a:off x="3752850" y="4914900"/>
            <a:ext cx="26289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defRPr>
            </a:pPr>
            <a:r>
              <a:rPr sz="975" b="0" i="0">
                <a:solidFill>
                  <a:srgbClr val="FFFFFF"/>
                </a:solidFill>
                <a:latin typeface="Aptos Mono"/>
                <a:ea typeface="Aptos Mono"/>
                <a:cs typeface="Aptos Mono"/>
              </a:rPr>
              <a:t>&lt;policy&gt; / &lt;ledger&gt; / &lt;signature&gt;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DD09ABD9-3B04-4FA1-8B57-CB55BF057313}"/>
              </a:ext>
            </a:extLst>
          </p:cNvPr>
          <p:cNvSpPr>
            <a:spLocks noGrp="1"/>
          </p:cNvSpPr>
          <p:nvPr/>
        </p:nvSpPr>
        <p:spPr>
          <a:xfrm>
            <a:off x="838200" y="5219700"/>
            <a:ext cx="57340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900" b="0" i="0">
                <a:solidFill>
                  <a:srgbClr val="9EB1BE"/>
                </a:solidFill>
                <a:latin typeface="Aptos Mono"/>
                <a:ea typeface="Aptos Mono"/>
                <a:cs typeface="Aptos Mono"/>
              </a:defRPr>
            </a:pPr>
            <a:r>
              <a:rPr sz="900" b="0" i="0">
                <a:solidFill>
                  <a:srgbClr val="9EB1BE"/>
                </a:solidFill>
                <a:latin typeface="Aptos Mono"/>
                <a:ea typeface="Aptos Mono"/>
                <a:cs typeface="Aptos Mono"/>
              </a:rPr>
              <a:t>signed · machine-readable · version-bound</a:t>
            </a:r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F0D08C3F-DB9F-4C4C-9F15-69529BEF17B2}"/>
              </a:ext>
            </a:extLst>
          </p:cNvPr>
          <p:cNvSpPr>
            <a:spLocks noGrp="1"/>
          </p:cNvSpPr>
          <p:nvPr/>
        </p:nvSpPr>
        <p:spPr>
          <a:xfrm>
            <a:off x="7219950" y="1885950"/>
            <a:ext cx="40576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LAUNCH VALIDATOR</a:t>
            </a:r>
          </a:p>
        </p:txBody>
      </p:sp>
      <p:sp>
        <p:nvSpPr>
          <p:cNvPr id="40" name="validation-spine">
            <a:extLst>
              <a:ext uri="{FF2B5EF4-FFF2-40B4-BE49-F238E27FC236}">
                <a16:creationId xmlns:a16="http://schemas.microsoft.com/office/drawing/2014/main" id="{EC8E1AA2-BCDC-46C2-9550-6F7AD8F48F6B}"/>
              </a:ext>
            </a:extLst>
          </p:cNvPr>
          <p:cNvSpPr>
            <a:spLocks noGrp="1"/>
          </p:cNvSpPr>
          <p:nvPr/>
        </p:nvSpPr>
        <p:spPr>
          <a:xfrm>
            <a:off x="7467600" y="2381250"/>
            <a:ext cx="9525" cy="2571750"/>
          </a:xfrm>
          <a:prstGeom prst="line">
            <a:avLst/>
          </a:prstGeom>
          <a:noFill/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059DA1E1-35EF-4ABC-9AC8-C48E0BF6133E}"/>
              </a:ext>
            </a:extLst>
          </p:cNvPr>
          <p:cNvSpPr>
            <a:spLocks noGrp="1"/>
          </p:cNvSpPr>
          <p:nvPr/>
        </p:nvSpPr>
        <p:spPr>
          <a:xfrm>
            <a:off x="7372350" y="2352675"/>
            <a:ext cx="190500" cy="190500"/>
          </a:xfrm>
          <a:prstGeom prst="ellipse">
            <a:avLst/>
          </a:prstGeom>
          <a:solidFill>
            <a:srgbClr val="F4F2ED"/>
          </a:solidFill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F5AD8A13-65F8-4F1F-9EA1-EC4B098ABBE8}"/>
              </a:ext>
            </a:extLst>
          </p:cNvPr>
          <p:cNvSpPr>
            <a:spLocks noGrp="1"/>
          </p:cNvSpPr>
          <p:nvPr/>
        </p:nvSpPr>
        <p:spPr>
          <a:xfrm>
            <a:off x="7734300" y="2286000"/>
            <a:ext cx="3238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27279C14-9186-4274-815B-8E27172A764D}"/>
              </a:ext>
            </a:extLst>
          </p:cNvPr>
          <p:cNvSpPr>
            <a:spLocks noGrp="1"/>
          </p:cNvSpPr>
          <p:nvPr/>
        </p:nvSpPr>
        <p:spPr>
          <a:xfrm>
            <a:off x="8096250" y="2276475"/>
            <a:ext cx="3181350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Schema &amp; signature</a:t>
            </a:r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467BCAB7-0400-43C5-A054-EB90911D45B9}"/>
              </a:ext>
            </a:extLst>
          </p:cNvPr>
          <p:cNvSpPr>
            <a:spLocks noGrp="1"/>
          </p:cNvSpPr>
          <p:nvPr/>
        </p:nvSpPr>
        <p:spPr>
          <a:xfrm>
            <a:off x="8096250" y="2486025"/>
            <a:ext cx="31813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fields · signer · digest integrity</a:t>
            </a:r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7FB800EB-3237-4F6D-8762-F259E05CE0A9}"/>
              </a:ext>
            </a:extLst>
          </p:cNvPr>
          <p:cNvSpPr>
            <a:spLocks noGrp="1"/>
          </p:cNvSpPr>
          <p:nvPr/>
        </p:nvSpPr>
        <p:spPr>
          <a:xfrm>
            <a:off x="7372350" y="2819400"/>
            <a:ext cx="190500" cy="190500"/>
          </a:xfrm>
          <a:prstGeom prst="ellipse">
            <a:avLst/>
          </a:prstGeom>
          <a:solidFill>
            <a:srgbClr val="F4F2ED"/>
          </a:solidFill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D97B549F-5ECA-4A47-BA09-22155BA3D3D3}"/>
              </a:ext>
            </a:extLst>
          </p:cNvPr>
          <p:cNvSpPr>
            <a:spLocks noGrp="1"/>
          </p:cNvSpPr>
          <p:nvPr/>
        </p:nvSpPr>
        <p:spPr>
          <a:xfrm>
            <a:off x="7734300" y="2752725"/>
            <a:ext cx="3238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BF764592-5590-44F9-A584-5C916BCFBA41}"/>
              </a:ext>
            </a:extLst>
          </p:cNvPr>
          <p:cNvSpPr>
            <a:spLocks noGrp="1"/>
          </p:cNvSpPr>
          <p:nvPr/>
        </p:nvSpPr>
        <p:spPr>
          <a:xfrm>
            <a:off x="8096250" y="2743200"/>
            <a:ext cx="3181350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Identity &amp; purpose</a:t>
            </a:r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13CE31C7-07BE-4562-A31A-FDE667A19BE3}"/>
              </a:ext>
            </a:extLst>
          </p:cNvPr>
          <p:cNvSpPr>
            <a:spLocks noGrp="1"/>
          </p:cNvSpPr>
          <p:nvPr/>
        </p:nvSpPr>
        <p:spPr>
          <a:xfrm>
            <a:off x="8096250" y="2952750"/>
            <a:ext cx="31813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subject · role · registered use case</a:t>
            </a:r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668E9231-7584-4E0D-8012-F4A6EF5E73C5}"/>
              </a:ext>
            </a:extLst>
          </p:cNvPr>
          <p:cNvSpPr>
            <a:spLocks noGrp="1"/>
          </p:cNvSpPr>
          <p:nvPr/>
        </p:nvSpPr>
        <p:spPr>
          <a:xfrm>
            <a:off x="7372350" y="3286125"/>
            <a:ext cx="190500" cy="190500"/>
          </a:xfrm>
          <a:prstGeom prst="ellipse">
            <a:avLst/>
          </a:prstGeom>
          <a:solidFill>
            <a:srgbClr val="F4F2ED"/>
          </a:solidFill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E46DF555-35B5-41B6-BAE9-8EAAB4874AE3}"/>
              </a:ext>
            </a:extLst>
          </p:cNvPr>
          <p:cNvSpPr>
            <a:spLocks noGrp="1"/>
          </p:cNvSpPr>
          <p:nvPr/>
        </p:nvSpPr>
        <p:spPr>
          <a:xfrm>
            <a:off x="7734300" y="3219450"/>
            <a:ext cx="3238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9D18A022-BE6E-408D-BEE0-5B54DE62FF4F}"/>
              </a:ext>
            </a:extLst>
          </p:cNvPr>
          <p:cNvSpPr>
            <a:spLocks noGrp="1"/>
          </p:cNvSpPr>
          <p:nvPr/>
        </p:nvSpPr>
        <p:spPr>
          <a:xfrm>
            <a:off x="8096250" y="3209925"/>
            <a:ext cx="3181350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Registry &amp; versions</a:t>
            </a:r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71FCD873-EA32-4BB7-AA8C-D9D8CE95AB8E}"/>
              </a:ext>
            </a:extLst>
          </p:cNvPr>
          <p:cNvSpPr>
            <a:spLocks noGrp="1"/>
          </p:cNvSpPr>
          <p:nvPr/>
        </p:nvSpPr>
        <p:spPr>
          <a:xfrm>
            <a:off x="8096250" y="3419475"/>
            <a:ext cx="31813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known major · approved model/tools</a:t>
            </a:r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F8982A8B-2963-40F4-A67C-6ACC295E1403}"/>
              </a:ext>
            </a:extLst>
          </p:cNvPr>
          <p:cNvSpPr>
            <a:spLocks noGrp="1"/>
          </p:cNvSpPr>
          <p:nvPr/>
        </p:nvSpPr>
        <p:spPr>
          <a:xfrm>
            <a:off x="7372350" y="3752850"/>
            <a:ext cx="190500" cy="190500"/>
          </a:xfrm>
          <a:prstGeom prst="ellipse">
            <a:avLst/>
          </a:prstGeom>
          <a:solidFill>
            <a:srgbClr val="F4F2ED"/>
          </a:solidFill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D357801A-5BCA-4E59-B20E-D451C0674D39}"/>
              </a:ext>
            </a:extLst>
          </p:cNvPr>
          <p:cNvSpPr>
            <a:spLocks noGrp="1"/>
          </p:cNvSpPr>
          <p:nvPr/>
        </p:nvSpPr>
        <p:spPr>
          <a:xfrm>
            <a:off x="7734300" y="3686175"/>
            <a:ext cx="3238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12608F45-CCD3-4568-A8F2-F850C3ECCA6E}"/>
              </a:ext>
            </a:extLst>
          </p:cNvPr>
          <p:cNvSpPr>
            <a:spLocks noGrp="1"/>
          </p:cNvSpPr>
          <p:nvPr/>
        </p:nvSpPr>
        <p:spPr>
          <a:xfrm>
            <a:off x="8096250" y="3676650"/>
            <a:ext cx="3181350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Scope &amp; data</a:t>
            </a:r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507DD64A-50A2-4A03-803F-E5C92C1B07AD}"/>
              </a:ext>
            </a:extLst>
          </p:cNvPr>
          <p:cNvSpPr>
            <a:spLocks noGrp="1"/>
          </p:cNvSpPr>
          <p:nvPr/>
        </p:nvSpPr>
        <p:spPr>
          <a:xfrm>
            <a:off x="8096250" y="3886200"/>
            <a:ext cx="31813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paths · destinations · data profile</a:t>
            </a:r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9CFB942D-D8FE-48C4-9631-ABF883B065A3}"/>
              </a:ext>
            </a:extLst>
          </p:cNvPr>
          <p:cNvSpPr>
            <a:spLocks noGrp="1"/>
          </p:cNvSpPr>
          <p:nvPr/>
        </p:nvSpPr>
        <p:spPr>
          <a:xfrm>
            <a:off x="7372350" y="4219575"/>
            <a:ext cx="190500" cy="190500"/>
          </a:xfrm>
          <a:prstGeom prst="ellipse">
            <a:avLst/>
          </a:prstGeom>
          <a:solidFill>
            <a:srgbClr val="F4F2ED"/>
          </a:solidFill>
          <a:ln w="19050">
            <a:solidFill>
              <a:srgbClr val="B85C24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40CE0B72-56CC-44CF-A483-4845F81D472D}"/>
              </a:ext>
            </a:extLst>
          </p:cNvPr>
          <p:cNvSpPr>
            <a:spLocks noGrp="1"/>
          </p:cNvSpPr>
          <p:nvPr/>
        </p:nvSpPr>
        <p:spPr>
          <a:xfrm>
            <a:off x="7734300" y="4152900"/>
            <a:ext cx="3238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95900BC0-325C-4512-A32D-95F2225201DC}"/>
              </a:ext>
            </a:extLst>
          </p:cNvPr>
          <p:cNvSpPr>
            <a:spLocks noGrp="1"/>
          </p:cNvSpPr>
          <p:nvPr/>
        </p:nvSpPr>
        <p:spPr>
          <a:xfrm>
            <a:off x="8096250" y="4143375"/>
            <a:ext cx="3181350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Autonomy &amp; approval</a:t>
            </a:r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4AA4CC09-6EDF-4F04-A941-C543036F550E}"/>
              </a:ext>
            </a:extLst>
          </p:cNvPr>
          <p:cNvSpPr>
            <a:spLocks noGrp="1"/>
          </p:cNvSpPr>
          <p:nvPr/>
        </p:nvSpPr>
        <p:spPr>
          <a:xfrm>
            <a:off x="8096250" y="4352925"/>
            <a:ext cx="31813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permitted level · approver · expiry</a:t>
            </a:r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C7813E78-D6F8-48A6-9B4A-72381F0BA024}"/>
              </a:ext>
            </a:extLst>
          </p:cNvPr>
          <p:cNvSpPr>
            <a:spLocks noGrp="1"/>
          </p:cNvSpPr>
          <p:nvPr/>
        </p:nvSpPr>
        <p:spPr>
          <a:xfrm>
            <a:off x="7372350" y="4686300"/>
            <a:ext cx="190500" cy="190500"/>
          </a:xfrm>
          <a:prstGeom prst="ellipse">
            <a:avLst/>
          </a:prstGeom>
          <a:solidFill>
            <a:srgbClr val="F4F2ED"/>
          </a:solidFill>
          <a:ln w="19050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B071B75B-2BA5-4C95-9E69-EBECA37424E1}"/>
              </a:ext>
            </a:extLst>
          </p:cNvPr>
          <p:cNvSpPr>
            <a:spLocks noGrp="1"/>
          </p:cNvSpPr>
          <p:nvPr/>
        </p:nvSpPr>
        <p:spPr>
          <a:xfrm>
            <a:off x="7734300" y="4619625"/>
            <a:ext cx="3238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49637C26-396C-44AE-8693-FFA165F9D36F}"/>
              </a:ext>
            </a:extLst>
          </p:cNvPr>
          <p:cNvSpPr>
            <a:spLocks noGrp="1"/>
          </p:cNvSpPr>
          <p:nvPr/>
        </p:nvSpPr>
        <p:spPr>
          <a:xfrm>
            <a:off x="8096250" y="4610100"/>
            <a:ext cx="3181350" cy="2000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20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Policy &amp; evidence</a:t>
            </a:r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933AFBB0-A4AB-4D38-A334-EC217F2E24F0}"/>
              </a:ext>
            </a:extLst>
          </p:cNvPr>
          <p:cNvSpPr>
            <a:spLocks noGrp="1"/>
          </p:cNvSpPr>
          <p:nvPr/>
        </p:nvSpPr>
        <p:spPr>
          <a:xfrm>
            <a:off x="8096250" y="4819650"/>
            <a:ext cx="31813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bundle digests · obligations · target</a:t>
            </a:r>
          </a:p>
        </p:txBody>
      </p:sp>
      <p:sp>
        <p:nvSpPr>
          <p:cNvPr id="65" name="validation-outcome-rule">
            <a:extLst>
              <a:ext uri="{FF2B5EF4-FFF2-40B4-BE49-F238E27FC236}">
                <a16:creationId xmlns:a16="http://schemas.microsoft.com/office/drawing/2014/main" id="{72414D30-5BDC-4F2D-8CC9-4D11E53E5DA4}"/>
              </a:ext>
            </a:extLst>
          </p:cNvPr>
          <p:cNvSpPr>
            <a:spLocks noGrp="1"/>
          </p:cNvSpPr>
          <p:nvPr/>
        </p:nvSpPr>
        <p:spPr>
          <a:xfrm>
            <a:off x="609600" y="5695950"/>
            <a:ext cx="10972800" cy="28575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03461F06-04BD-4C19-A5A0-59BB819964C2}"/>
              </a:ext>
            </a:extLst>
          </p:cNvPr>
          <p:cNvSpPr>
            <a:spLocks noGrp="1"/>
          </p:cNvSpPr>
          <p:nvPr/>
        </p:nvSpPr>
        <p:spPr>
          <a:xfrm>
            <a:off x="609600" y="5829300"/>
            <a:ext cx="2095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2D7255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2D7255"/>
                </a:solidFill>
                <a:latin typeface="Aptos Mono"/>
                <a:ea typeface="Aptos Mono"/>
                <a:cs typeface="Aptos Mono"/>
              </a:rPr>
              <a:t>ALLOW</a:t>
            </a:r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ED845925-D6AA-46A8-B9E0-EBE35AD6B773}"/>
              </a:ext>
            </a:extLst>
          </p:cNvPr>
          <p:cNvSpPr>
            <a:spLocks noGrp="1"/>
          </p:cNvSpPr>
          <p:nvPr/>
        </p:nvSpPr>
        <p:spPr>
          <a:xfrm>
            <a:off x="2705100" y="5829300"/>
            <a:ext cx="14287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97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create sandbox</a:t>
            </a:r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9B3713C8-E805-4B76-9B1E-6560FA366693}"/>
              </a:ext>
            </a:extLst>
          </p:cNvPr>
          <p:cNvSpPr>
            <a:spLocks noGrp="1"/>
          </p:cNvSpPr>
          <p:nvPr/>
        </p:nvSpPr>
        <p:spPr>
          <a:xfrm>
            <a:off x="4267200" y="5829300"/>
            <a:ext cx="2095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REQUIRE APPROVAL</a:t>
            </a:r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AFD41F30-F8B7-4F10-AEA3-87DEE13A467B}"/>
              </a:ext>
            </a:extLst>
          </p:cNvPr>
          <p:cNvSpPr>
            <a:spLocks noGrp="1"/>
          </p:cNvSpPr>
          <p:nvPr/>
        </p:nvSpPr>
        <p:spPr>
          <a:xfrm>
            <a:off x="6362700" y="5829300"/>
            <a:ext cx="14287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97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hold · no credentials</a:t>
            </a:r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B1C797-C0D5-49CB-8C5B-092F826D005A}"/>
              </a:ext>
            </a:extLst>
          </p:cNvPr>
          <p:cNvSpPr>
            <a:spLocks noGrp="1"/>
          </p:cNvSpPr>
          <p:nvPr/>
        </p:nvSpPr>
        <p:spPr>
          <a:xfrm>
            <a:off x="7924800" y="5829300"/>
            <a:ext cx="2095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A33B3B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A33B3B"/>
                </a:solidFill>
                <a:latin typeface="Aptos Mono"/>
                <a:ea typeface="Aptos Mono"/>
                <a:cs typeface="Aptos Mono"/>
              </a:rPr>
              <a:t>DENY / INTEGRITY FAILURE</a:t>
            </a:r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88670863-0CBB-424C-8F39-C1122D87E36C}"/>
              </a:ext>
            </a:extLst>
          </p:cNvPr>
          <p:cNvSpPr>
            <a:spLocks noGrp="1"/>
          </p:cNvSpPr>
          <p:nvPr/>
        </p:nvSpPr>
        <p:spPr>
          <a:xfrm>
            <a:off x="10020300" y="5829300"/>
            <a:ext cx="14287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0000"/>
              </a:lnSpc>
              <a:buNone/>
              <a:defRPr sz="97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terminate · record reason</a:t>
            </a:r>
          </a:p>
        </p:txBody>
      </p:sp>
    </p:spTree>
    <p:extLst>
      <p:ext uri="{BB962C8B-B14F-4D97-AF65-F5344CB8AC3E}">
        <p14:creationId xmlns:p14="http://schemas.microsoft.com/office/powerpoint/2010/main" val="1853025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hrome-rail-9">
            <a:extLst>
              <a:ext uri="{FF2B5EF4-FFF2-40B4-BE49-F238E27FC236}">
                <a16:creationId xmlns:a16="http://schemas.microsoft.com/office/drawing/2014/main" id="{59B66EC3-D2C9-458C-AB04-441E752B74E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" name="chrome-section-9">
            <a:extLst>
              <a:ext uri="{FF2B5EF4-FFF2-40B4-BE49-F238E27FC236}">
                <a16:creationId xmlns:a16="http://schemas.microsoft.com/office/drawing/2014/main" id="{60B97AB3-59F0-4C86-816D-BE3D1DFDB90A}"/>
              </a:ext>
            </a:extLst>
          </p:cNvPr>
          <p:cNvSpPr>
            <a:spLocks noGrp="1"/>
          </p:cNvSpPr>
          <p:nvPr/>
        </p:nvSpPr>
        <p:spPr>
          <a:xfrm>
            <a:off x="533400" y="266700"/>
            <a:ext cx="6858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9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06 / SECURE LIFECYCLE</a:t>
            </a:r>
          </a:p>
        </p:txBody>
      </p:sp>
      <p:sp>
        <p:nvSpPr>
          <p:cNvPr id="3" name="chrome-title-9">
            <a:extLst>
              <a:ext uri="{FF2B5EF4-FFF2-40B4-BE49-F238E27FC236}">
                <a16:creationId xmlns:a16="http://schemas.microsoft.com/office/drawing/2014/main" id="{0C6E149F-C5B6-489E-9988-EE3D1A01F2AC}"/>
              </a:ext>
            </a:extLst>
          </p:cNvPr>
          <p:cNvSpPr>
            <a:spLocks noGrp="1"/>
          </p:cNvSpPr>
          <p:nvPr/>
        </p:nvSpPr>
        <p:spPr>
          <a:xfrm>
            <a:off x="533400" y="590550"/>
            <a:ext cx="11125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defRPr>
            </a:pPr>
            <a:r>
              <a:rPr sz="3000" b="1" i="0">
                <a:solidFill>
                  <a:srgbClr val="14283B"/>
                </a:solidFill>
                <a:latin typeface="Aptos Display"/>
                <a:ea typeface="Aptos Display"/>
                <a:cs typeface="Aptos Display"/>
              </a:rPr>
              <a:t>Every AgentRun passes the same eight gates</a:t>
            </a:r>
          </a:p>
        </p:txBody>
      </p:sp>
      <p:sp>
        <p:nvSpPr>
          <p:cNvPr id="4" name="chrome-title-rule-9">
            <a:extLst>
              <a:ext uri="{FF2B5EF4-FFF2-40B4-BE49-F238E27FC236}">
                <a16:creationId xmlns:a16="http://schemas.microsoft.com/office/drawing/2014/main" id="{729EA1E8-8E59-4B61-A335-1ED3D862572A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" name="chrome-title-accent-9">
            <a:extLst>
              <a:ext uri="{FF2B5EF4-FFF2-40B4-BE49-F238E27FC236}">
                <a16:creationId xmlns:a16="http://schemas.microsoft.com/office/drawing/2014/main" id="{431BB4C0-2F29-4E86-8844-A6C9DDDCBA98}"/>
              </a:ext>
            </a:extLst>
          </p:cNvPr>
          <p:cNvSpPr>
            <a:spLocks noGrp="1"/>
          </p:cNvSpPr>
          <p:nvPr/>
        </p:nvSpPr>
        <p:spPr>
          <a:xfrm>
            <a:off x="533400" y="1238250"/>
            <a:ext cx="819150" cy="3810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6" name="chrome-subtitle-9">
            <a:extLst>
              <a:ext uri="{FF2B5EF4-FFF2-40B4-BE49-F238E27FC236}">
                <a16:creationId xmlns:a16="http://schemas.microsoft.com/office/drawing/2014/main" id="{E37574E5-8060-469A-A153-CBF492748AD6}"/>
              </a:ext>
            </a:extLst>
          </p:cNvPr>
          <p:cNvSpPr>
            <a:spLocks noGrp="1"/>
          </p:cNvSpPr>
          <p:nvPr/>
        </p:nvSpPr>
        <p:spPr>
          <a:xfrm>
            <a:off x="533400" y="1390650"/>
            <a:ext cx="10668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4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Approval is one gate; classification, isolation, enforcement, verification and evidence remain mandatory.</a:t>
            </a:r>
          </a:p>
        </p:txBody>
      </p:sp>
      <p:sp>
        <p:nvSpPr>
          <p:cNvPr id="7" name="chrome-footer-rule-9">
            <a:extLst>
              <a:ext uri="{FF2B5EF4-FFF2-40B4-BE49-F238E27FC236}">
                <a16:creationId xmlns:a16="http://schemas.microsoft.com/office/drawing/2014/main" id="{F160D664-9479-41D7-96BB-736B253CA344}"/>
              </a:ext>
            </a:extLst>
          </p:cNvPr>
          <p:cNvSpPr>
            <a:spLocks noGrp="1"/>
          </p:cNvSpPr>
          <p:nvPr/>
        </p:nvSpPr>
        <p:spPr>
          <a:xfrm>
            <a:off x="533400" y="6419850"/>
            <a:ext cx="11125200" cy="9525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8" name="chrome-footer-label-9">
            <a:extLst>
              <a:ext uri="{FF2B5EF4-FFF2-40B4-BE49-F238E27FC236}">
                <a16:creationId xmlns:a16="http://schemas.microsoft.com/office/drawing/2014/main" id="{0B3E0201-B25E-44DC-9F6E-AE47A27EC28F}"/>
              </a:ext>
            </a:extLst>
          </p:cNvPr>
          <p:cNvSpPr>
            <a:spLocks noGrp="1"/>
          </p:cNvSpPr>
          <p:nvPr/>
        </p:nvSpPr>
        <p:spPr>
          <a:xfrm>
            <a:off x="533400" y="6515100"/>
            <a:ext cx="4762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defRPr>
            </a:pPr>
            <a:r>
              <a:rPr sz="825" b="1" i="0">
                <a:solidFill>
                  <a:srgbClr val="53616C"/>
                </a:solidFill>
                <a:latin typeface="Aptos Mono"/>
                <a:ea typeface="Aptos Mono"/>
                <a:cs typeface="Aptos Mono"/>
              </a:rPr>
              <a:t>TECHNICAL ARCHITECTURE</a:t>
            </a:r>
          </a:p>
        </p:txBody>
      </p:sp>
      <p:sp>
        <p:nvSpPr>
          <p:cNvPr id="9" name="chrome-footer-contact-9">
            <a:extLst>
              <a:ext uri="{FF2B5EF4-FFF2-40B4-BE49-F238E27FC236}">
                <a16:creationId xmlns:a16="http://schemas.microsoft.com/office/drawing/2014/main" id="{91EE6D3E-343B-482A-9531-3B75F026FA78}"/>
              </a:ext>
            </a:extLst>
          </p:cNvPr>
          <p:cNvSpPr>
            <a:spLocks noGrp="1"/>
          </p:cNvSpPr>
          <p:nvPr/>
        </p:nvSpPr>
        <p:spPr>
          <a:xfrm>
            <a:off x="3619500" y="6505575"/>
            <a:ext cx="49530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t">
            <a:noAutofit/>
          </a:bodyPr>
          <a:lstStyle/>
          <a:p>
            <a:pPr algn="ctr">
              <a:lnSpc>
                <a:spcPct val="100000"/>
              </a:lnSpc>
              <a:buNone/>
              <a:defRPr sz="825" b="0" i="0">
                <a:solidFill>
                  <a:srgbClr val="53616C"/>
                </a:solidFill>
                <a:latin typeface="Aptos"/>
                <a:ea typeface="Aptos"/>
                <a:cs typeface="Aptos"/>
              </a:defRPr>
            </a:pPr>
            <a:r>
              <a:rPr sz="825" b="0" i="0">
                <a:solidFill>
                  <a:srgbClr val="53616C"/>
                </a:solidFill>
                <a:latin typeface="Aptos"/>
                <a:ea typeface="Aptos"/>
                <a:cs typeface="Aptos"/>
              </a:rPr>
              <a:t>Parthee Vijayamohan, Kalundborg · pavi@kalundborg.dk</a:t>
            </a:r>
          </a:p>
        </p:txBody>
      </p:sp>
      <p:sp>
        <p:nvSpPr>
          <p:cNvPr id="10" name="chrome-footer-page-9">
            <a:extLst>
              <a:ext uri="{FF2B5EF4-FFF2-40B4-BE49-F238E27FC236}">
                <a16:creationId xmlns:a16="http://schemas.microsoft.com/office/drawing/2014/main" id="{4968AC45-6DCF-4942-A812-90371E019580}"/>
              </a:ext>
            </a:extLst>
          </p:cNvPr>
          <p:cNvSpPr>
            <a:spLocks noGrp="1"/>
          </p:cNvSpPr>
          <p:nvPr/>
        </p:nvSpPr>
        <p:spPr>
          <a:xfrm>
            <a:off x="11125200" y="649605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r">
              <a:lnSpc>
                <a:spcPct val="100000"/>
              </a:lnSpc>
              <a:buNone/>
              <a:def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9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09</a:t>
            </a:r>
          </a:p>
        </p:txBody>
      </p:sp>
      <p:sp>
        <p:nvSpPr>
          <p:cNvPr id="11" name="lifecycle-rail">
            <a:extLst>
              <a:ext uri="{FF2B5EF4-FFF2-40B4-BE49-F238E27FC236}">
                <a16:creationId xmlns:a16="http://schemas.microsoft.com/office/drawing/2014/main" id="{EBB2EA26-76AF-4BB1-A12C-82669E2FEEDD}"/>
              </a:ext>
            </a:extLst>
          </p:cNvPr>
          <p:cNvSpPr>
            <a:spLocks noGrp="1"/>
          </p:cNvSpPr>
          <p:nvPr/>
        </p:nvSpPr>
        <p:spPr>
          <a:xfrm>
            <a:off x="914400" y="2819400"/>
            <a:ext cx="9334500" cy="9525"/>
          </a:xfrm>
          <a:prstGeom prst="line">
            <a:avLst/>
          </a:prstGeom>
          <a:noFill/>
          <a:ln w="28575">
            <a:solidFill>
              <a:srgbClr val="00727A"/>
            </a:solidFill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2" name="gate-1-node">
            <a:extLst>
              <a:ext uri="{FF2B5EF4-FFF2-40B4-BE49-F238E27FC236}">
                <a16:creationId xmlns:a16="http://schemas.microsoft.com/office/drawing/2014/main" id="{6A403F86-5226-4368-83A5-C706B8933B58}"/>
              </a:ext>
            </a:extLst>
          </p:cNvPr>
          <p:cNvSpPr>
            <a:spLocks noGrp="1"/>
          </p:cNvSpPr>
          <p:nvPr/>
        </p:nvSpPr>
        <p:spPr>
          <a:xfrm>
            <a:off x="828675" y="2724150"/>
            <a:ext cx="171450" cy="17145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BFA36124-4C12-488A-A643-03A5B7F72DE5}"/>
              </a:ext>
            </a:extLst>
          </p:cNvPr>
          <p:cNvSpPr>
            <a:spLocks noGrp="1"/>
          </p:cNvSpPr>
          <p:nvPr/>
        </p:nvSpPr>
        <p:spPr>
          <a:xfrm>
            <a:off x="742950" y="21336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6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01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4F7BE1AC-E653-45E7-BBD4-7D5EC9B26E9A}"/>
              </a:ext>
            </a:extLst>
          </p:cNvPr>
          <p:cNvSpPr>
            <a:spLocks noGrp="1"/>
          </p:cNvSpPr>
          <p:nvPr/>
        </p:nvSpPr>
        <p:spPr>
          <a:xfrm>
            <a:off x="742950" y="3105150"/>
            <a:ext cx="1219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CLASSIFY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504AD749-1CD6-4BD7-AC17-D8BDA0E1935E}"/>
              </a:ext>
            </a:extLst>
          </p:cNvPr>
          <p:cNvSpPr>
            <a:spLocks noGrp="1"/>
          </p:cNvSpPr>
          <p:nvPr/>
        </p:nvSpPr>
        <p:spPr>
          <a:xfrm>
            <a:off x="742950" y="3448050"/>
            <a:ext cx="11811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purpose · data</a:t>
            </a:r>
          </a:p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sector · risk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5720B4E4-D57C-44A5-856D-114C5DE6DF59}"/>
              </a:ext>
            </a:extLst>
          </p:cNvPr>
          <p:cNvSpPr>
            <a:spLocks noGrp="1"/>
          </p:cNvSpPr>
          <p:nvPr/>
        </p:nvSpPr>
        <p:spPr>
          <a:xfrm>
            <a:off x="1943100" y="3105150"/>
            <a:ext cx="9525" cy="1123950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7" name="gate-2-node">
            <a:extLst>
              <a:ext uri="{FF2B5EF4-FFF2-40B4-BE49-F238E27FC236}">
                <a16:creationId xmlns:a16="http://schemas.microsoft.com/office/drawing/2014/main" id="{2645A0E8-3B0E-4072-8BBD-967B4E257D03}"/>
              </a:ext>
            </a:extLst>
          </p:cNvPr>
          <p:cNvSpPr>
            <a:spLocks noGrp="1"/>
          </p:cNvSpPr>
          <p:nvPr/>
        </p:nvSpPr>
        <p:spPr>
          <a:xfrm>
            <a:off x="2162175" y="2724150"/>
            <a:ext cx="171450" cy="17145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4FED143-81D5-493C-9178-5151E12F8E95}"/>
              </a:ext>
            </a:extLst>
          </p:cNvPr>
          <p:cNvSpPr>
            <a:spLocks noGrp="1"/>
          </p:cNvSpPr>
          <p:nvPr/>
        </p:nvSpPr>
        <p:spPr>
          <a:xfrm>
            <a:off x="2076450" y="21336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6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02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5452B83A-1500-4319-8043-B3D90EA16E60}"/>
              </a:ext>
            </a:extLst>
          </p:cNvPr>
          <p:cNvSpPr>
            <a:spLocks noGrp="1"/>
          </p:cNvSpPr>
          <p:nvPr/>
        </p:nvSpPr>
        <p:spPr>
          <a:xfrm>
            <a:off x="2076450" y="3105150"/>
            <a:ext cx="1219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MANIFEST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9587F450-1814-461F-8F7E-64B4C4208586}"/>
              </a:ext>
            </a:extLst>
          </p:cNvPr>
          <p:cNvSpPr>
            <a:spLocks noGrp="1"/>
          </p:cNvSpPr>
          <p:nvPr/>
        </p:nvSpPr>
        <p:spPr>
          <a:xfrm>
            <a:off x="2076450" y="3448050"/>
            <a:ext cx="11811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engine · model</a:t>
            </a:r>
          </a:p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tools · scope · policy</a:t>
            </a: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0291F100-6F1D-4740-8CD2-E7F493F6F006}"/>
              </a:ext>
            </a:extLst>
          </p:cNvPr>
          <p:cNvSpPr>
            <a:spLocks noGrp="1"/>
          </p:cNvSpPr>
          <p:nvPr/>
        </p:nvSpPr>
        <p:spPr>
          <a:xfrm>
            <a:off x="3276600" y="3105150"/>
            <a:ext cx="9525" cy="1123950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2" name="gate-3-node">
            <a:extLst>
              <a:ext uri="{FF2B5EF4-FFF2-40B4-BE49-F238E27FC236}">
                <a16:creationId xmlns:a16="http://schemas.microsoft.com/office/drawing/2014/main" id="{8BE29FC2-9C16-4BE0-BD03-F94383E36484}"/>
              </a:ext>
            </a:extLst>
          </p:cNvPr>
          <p:cNvSpPr>
            <a:spLocks noGrp="1"/>
          </p:cNvSpPr>
          <p:nvPr/>
        </p:nvSpPr>
        <p:spPr>
          <a:xfrm>
            <a:off x="3495675" y="2724150"/>
            <a:ext cx="171450" cy="17145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7F8963ED-32F9-468A-B2B8-0D16D23CCA66}"/>
              </a:ext>
            </a:extLst>
          </p:cNvPr>
          <p:cNvSpPr>
            <a:spLocks noGrp="1"/>
          </p:cNvSpPr>
          <p:nvPr/>
        </p:nvSpPr>
        <p:spPr>
          <a:xfrm>
            <a:off x="3409950" y="21336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6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03</a:t>
            </a: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19C5C59F-A179-41AA-9705-2BE1C7D60B1D}"/>
              </a:ext>
            </a:extLst>
          </p:cNvPr>
          <p:cNvSpPr>
            <a:spLocks noGrp="1"/>
          </p:cNvSpPr>
          <p:nvPr/>
        </p:nvSpPr>
        <p:spPr>
          <a:xfrm>
            <a:off x="3409950" y="3105150"/>
            <a:ext cx="1219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PREFLIGHT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942D56E2-57F5-47E5-B261-A0ADF97339CF}"/>
              </a:ext>
            </a:extLst>
          </p:cNvPr>
          <p:cNvSpPr>
            <a:spLocks noGrp="1"/>
          </p:cNvSpPr>
          <p:nvPr/>
        </p:nvSpPr>
        <p:spPr>
          <a:xfrm>
            <a:off x="3409950" y="3448050"/>
            <a:ext cx="11811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DPIA / FRIA</a:t>
            </a:r>
          </a:p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DLP · contracts</a:t>
            </a: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7F6A840A-ED08-4D9D-8B4C-1A8C3DB17087}"/>
              </a:ext>
            </a:extLst>
          </p:cNvPr>
          <p:cNvSpPr>
            <a:spLocks noGrp="1"/>
          </p:cNvSpPr>
          <p:nvPr/>
        </p:nvSpPr>
        <p:spPr>
          <a:xfrm>
            <a:off x="4610100" y="3105150"/>
            <a:ext cx="9525" cy="1123950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7" name="gate-4-node">
            <a:extLst>
              <a:ext uri="{FF2B5EF4-FFF2-40B4-BE49-F238E27FC236}">
                <a16:creationId xmlns:a16="http://schemas.microsoft.com/office/drawing/2014/main" id="{2AD2F768-38ED-4D4B-9712-3C303B6E9E90}"/>
              </a:ext>
            </a:extLst>
          </p:cNvPr>
          <p:cNvSpPr>
            <a:spLocks noGrp="1"/>
          </p:cNvSpPr>
          <p:nvPr/>
        </p:nvSpPr>
        <p:spPr>
          <a:xfrm>
            <a:off x="4829175" y="2724150"/>
            <a:ext cx="171450" cy="171450"/>
          </a:xfrm>
          <a:prstGeom prst="rect">
            <a:avLst/>
          </a:prstGeom>
          <a:solidFill>
            <a:srgbClr val="00727A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2B8D454F-38BC-485A-B99F-951BC772A33A}"/>
              </a:ext>
            </a:extLst>
          </p:cNvPr>
          <p:cNvSpPr>
            <a:spLocks noGrp="1"/>
          </p:cNvSpPr>
          <p:nvPr/>
        </p:nvSpPr>
        <p:spPr>
          <a:xfrm>
            <a:off x="4743450" y="21336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65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04</a:t>
            </a: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7588043A-8914-44BE-AE7F-D200F5479E9A}"/>
              </a:ext>
            </a:extLst>
          </p:cNvPr>
          <p:cNvSpPr>
            <a:spLocks noGrp="1"/>
          </p:cNvSpPr>
          <p:nvPr/>
        </p:nvSpPr>
        <p:spPr>
          <a:xfrm>
            <a:off x="4743450" y="3105150"/>
            <a:ext cx="1219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ISOLATE</a:t>
            </a:r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7E5720-8EA7-4C3F-AF26-489701C7CCEF}"/>
              </a:ext>
            </a:extLst>
          </p:cNvPr>
          <p:cNvSpPr>
            <a:spLocks noGrp="1"/>
          </p:cNvSpPr>
          <p:nvPr/>
        </p:nvSpPr>
        <p:spPr>
          <a:xfrm>
            <a:off x="4743450" y="3448050"/>
            <a:ext cx="11811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972"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ephemeral sandbox</a:t>
            </a:r>
          </a:p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no implicit egress</a:t>
            </a: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287920F0-43BA-4DF2-908D-547385E92902}"/>
              </a:ext>
            </a:extLst>
          </p:cNvPr>
          <p:cNvSpPr>
            <a:spLocks noGrp="1"/>
          </p:cNvSpPr>
          <p:nvPr/>
        </p:nvSpPr>
        <p:spPr>
          <a:xfrm>
            <a:off x="5943600" y="3105150"/>
            <a:ext cx="9525" cy="1123950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2" name="gate-5-node">
            <a:extLst>
              <a:ext uri="{FF2B5EF4-FFF2-40B4-BE49-F238E27FC236}">
                <a16:creationId xmlns:a16="http://schemas.microsoft.com/office/drawing/2014/main" id="{9F45A516-3518-42CE-ABE3-8F43DC48771D}"/>
              </a:ext>
            </a:extLst>
          </p:cNvPr>
          <p:cNvSpPr>
            <a:spLocks noGrp="1"/>
          </p:cNvSpPr>
          <p:nvPr/>
        </p:nvSpPr>
        <p:spPr>
          <a:xfrm>
            <a:off x="6162675" y="2724150"/>
            <a:ext cx="171450" cy="171450"/>
          </a:xfrm>
          <a:prstGeom prst="rect">
            <a:avLst/>
          </a:prstGeom>
          <a:solidFill>
            <a:srgbClr val="1428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94FE57AE-CFAA-4AB6-BD9A-7C341DF7AA32}"/>
              </a:ext>
            </a:extLst>
          </p:cNvPr>
          <p:cNvSpPr>
            <a:spLocks noGrp="1"/>
          </p:cNvSpPr>
          <p:nvPr/>
        </p:nvSpPr>
        <p:spPr>
          <a:xfrm>
            <a:off x="6076950" y="21336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6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05</a:t>
            </a: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3E1A103C-73E9-4287-9C90-566F14F2450F}"/>
              </a:ext>
            </a:extLst>
          </p:cNvPr>
          <p:cNvSpPr>
            <a:spLocks noGrp="1"/>
          </p:cNvSpPr>
          <p:nvPr/>
        </p:nvSpPr>
        <p:spPr>
          <a:xfrm>
            <a:off x="6076950" y="3105150"/>
            <a:ext cx="1219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ENFORCE</a:t>
            </a: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A57B4964-31F5-4218-B8DF-288098E8FFCE}"/>
              </a:ext>
            </a:extLst>
          </p:cNvPr>
          <p:cNvSpPr>
            <a:spLocks noGrp="1"/>
          </p:cNvSpPr>
          <p:nvPr/>
        </p:nvSpPr>
        <p:spPr>
          <a:xfrm>
            <a:off x="6076950" y="3448050"/>
            <a:ext cx="11811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every model · tool</a:t>
            </a:r>
          </a:p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file call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C906BE46-9961-44A4-A39A-D2EE7081DF6A}"/>
              </a:ext>
            </a:extLst>
          </p:cNvPr>
          <p:cNvSpPr>
            <a:spLocks noGrp="1"/>
          </p:cNvSpPr>
          <p:nvPr/>
        </p:nvSpPr>
        <p:spPr>
          <a:xfrm>
            <a:off x="7277100" y="3105150"/>
            <a:ext cx="9525" cy="1123950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7" name="gate-6-node">
            <a:extLst>
              <a:ext uri="{FF2B5EF4-FFF2-40B4-BE49-F238E27FC236}">
                <a16:creationId xmlns:a16="http://schemas.microsoft.com/office/drawing/2014/main" id="{BD044458-81BC-49CC-BF53-92A872760366}"/>
              </a:ext>
            </a:extLst>
          </p:cNvPr>
          <p:cNvSpPr>
            <a:spLocks noGrp="1"/>
          </p:cNvSpPr>
          <p:nvPr/>
        </p:nvSpPr>
        <p:spPr>
          <a:xfrm>
            <a:off x="7496175" y="2724150"/>
            <a:ext cx="171450" cy="171450"/>
          </a:xfrm>
          <a:prstGeom prst="rect">
            <a:avLst/>
          </a:prstGeom>
          <a:solidFill>
            <a:srgbClr val="1428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02A4C618-ED15-4F95-881B-1101E4D5CB9C}"/>
              </a:ext>
            </a:extLst>
          </p:cNvPr>
          <p:cNvSpPr>
            <a:spLocks noGrp="1"/>
          </p:cNvSpPr>
          <p:nvPr/>
        </p:nvSpPr>
        <p:spPr>
          <a:xfrm>
            <a:off x="7410450" y="21336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6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06</a:t>
            </a:r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2D811978-61BA-4B9F-A24D-D2B4E2B36619}"/>
              </a:ext>
            </a:extLst>
          </p:cNvPr>
          <p:cNvSpPr>
            <a:spLocks noGrp="1"/>
          </p:cNvSpPr>
          <p:nvPr/>
        </p:nvSpPr>
        <p:spPr>
          <a:xfrm>
            <a:off x="7410450" y="3105150"/>
            <a:ext cx="1219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VERIFY</a:t>
            </a:r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D4C0BA8F-98B4-4D9C-A233-A49BD531D5CB}"/>
              </a:ext>
            </a:extLst>
          </p:cNvPr>
          <p:cNvSpPr>
            <a:spLocks noGrp="1"/>
          </p:cNvSpPr>
          <p:nvPr/>
        </p:nvSpPr>
        <p:spPr>
          <a:xfrm>
            <a:off x="7410450" y="3448050"/>
            <a:ext cx="11811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8791"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tests · SAST/SCA</a:t>
            </a:r>
          </a:p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SBOM · a11y · policy</a:t>
            </a:r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F9648347-50DB-4052-8D5A-394C803D6F0D}"/>
              </a:ext>
            </a:extLst>
          </p:cNvPr>
          <p:cNvSpPr>
            <a:spLocks noGrp="1"/>
          </p:cNvSpPr>
          <p:nvPr/>
        </p:nvSpPr>
        <p:spPr>
          <a:xfrm>
            <a:off x="8610600" y="3105150"/>
            <a:ext cx="9525" cy="1123950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2" name="gate-7-node">
            <a:extLst>
              <a:ext uri="{FF2B5EF4-FFF2-40B4-BE49-F238E27FC236}">
                <a16:creationId xmlns:a16="http://schemas.microsoft.com/office/drawing/2014/main" id="{C96D3A2E-FBD6-47CB-BE29-ED8197407BE5}"/>
              </a:ext>
            </a:extLst>
          </p:cNvPr>
          <p:cNvSpPr>
            <a:spLocks noGrp="1"/>
          </p:cNvSpPr>
          <p:nvPr/>
        </p:nvSpPr>
        <p:spPr>
          <a:xfrm>
            <a:off x="8829675" y="2724150"/>
            <a:ext cx="171450" cy="171450"/>
          </a:xfrm>
          <a:prstGeom prst="rect">
            <a:avLst/>
          </a:prstGeom>
          <a:solidFill>
            <a:srgbClr val="B85C24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7620068-FB49-4360-BFE6-5A724AD35188}"/>
              </a:ext>
            </a:extLst>
          </p:cNvPr>
          <p:cNvSpPr>
            <a:spLocks noGrp="1"/>
          </p:cNvSpPr>
          <p:nvPr/>
        </p:nvSpPr>
        <p:spPr>
          <a:xfrm>
            <a:off x="8743950" y="21336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650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07</a:t>
            </a:r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B86B4381-41DE-4484-AD5B-64995E5FECF9}"/>
              </a:ext>
            </a:extLst>
          </p:cNvPr>
          <p:cNvSpPr>
            <a:spLocks noGrp="1"/>
          </p:cNvSpPr>
          <p:nvPr/>
        </p:nvSpPr>
        <p:spPr>
          <a:xfrm>
            <a:off x="8743950" y="3105150"/>
            <a:ext cx="1219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B85C24"/>
                </a:solidFill>
                <a:latin typeface="Aptos Mono"/>
                <a:ea typeface="Aptos Mono"/>
                <a:cs typeface="Aptos Mono"/>
              </a:rPr>
              <a:t>APPROVE</a:t>
            </a:r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CE4BFC30-CD20-483C-8161-C5AAFFAE8D11}"/>
              </a:ext>
            </a:extLst>
          </p:cNvPr>
          <p:cNvSpPr>
            <a:spLocks noGrp="1"/>
          </p:cNvSpPr>
          <p:nvPr/>
        </p:nvSpPr>
        <p:spPr>
          <a:xfrm>
            <a:off x="8743950" y="3448050"/>
            <a:ext cx="11811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 fontScale="92091"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human + authorised</a:t>
            </a:r>
          </a:p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CI/change process</a:t>
            </a:r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0B0A432A-D8A9-4CD6-9CEB-89AD420AFFB9}"/>
              </a:ext>
            </a:extLst>
          </p:cNvPr>
          <p:cNvSpPr>
            <a:spLocks noGrp="1"/>
          </p:cNvSpPr>
          <p:nvPr/>
        </p:nvSpPr>
        <p:spPr>
          <a:xfrm>
            <a:off x="9944100" y="3105150"/>
            <a:ext cx="9525" cy="1123950"/>
          </a:xfrm>
          <a:prstGeom prst="rect">
            <a:avLst/>
          </a:prstGeom>
          <a:solidFill>
            <a:srgbClr val="C7CDD1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7" name="gate-8-node">
            <a:extLst>
              <a:ext uri="{FF2B5EF4-FFF2-40B4-BE49-F238E27FC236}">
                <a16:creationId xmlns:a16="http://schemas.microsoft.com/office/drawing/2014/main" id="{F09CE2F7-EE1E-4655-8C3B-3A390C391B87}"/>
              </a:ext>
            </a:extLst>
          </p:cNvPr>
          <p:cNvSpPr>
            <a:spLocks noGrp="1"/>
          </p:cNvSpPr>
          <p:nvPr/>
        </p:nvSpPr>
        <p:spPr>
          <a:xfrm>
            <a:off x="10163175" y="2724150"/>
            <a:ext cx="171450" cy="171450"/>
          </a:xfrm>
          <a:prstGeom prst="rect">
            <a:avLst/>
          </a:prstGeom>
          <a:solidFill>
            <a:srgbClr val="1428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8E541068-0ADE-416B-A7FA-2A001B24A082}"/>
              </a:ext>
            </a:extLst>
          </p:cNvPr>
          <p:cNvSpPr>
            <a:spLocks noGrp="1"/>
          </p:cNvSpPr>
          <p:nvPr/>
        </p:nvSpPr>
        <p:spPr>
          <a:xfrm>
            <a:off x="10077450" y="2133600"/>
            <a:ext cx="533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6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65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08</a:t>
            </a:r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68DCC92E-02AF-4B26-8337-DC72B4973E7E}"/>
              </a:ext>
            </a:extLst>
          </p:cNvPr>
          <p:cNvSpPr>
            <a:spLocks noGrp="1"/>
          </p:cNvSpPr>
          <p:nvPr/>
        </p:nvSpPr>
        <p:spPr>
          <a:xfrm>
            <a:off x="10077450" y="3105150"/>
            <a:ext cx="12192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75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PROVE</a:t>
            </a:r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D20C29B9-3AC4-40B3-80A8-CCB527DC7580}"/>
              </a:ext>
            </a:extLst>
          </p:cNvPr>
          <p:cNvSpPr>
            <a:spLocks noGrp="1"/>
          </p:cNvSpPr>
          <p:nvPr/>
        </p:nvSpPr>
        <p:spPr>
          <a:xfrm>
            <a:off x="10077450" y="3448050"/>
            <a:ext cx="11811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signed evidence</a:t>
            </a:r>
          </a:p>
          <a:p>
            <a:pPr algn="l">
              <a:lnSpc>
                <a:spcPct val="94000"/>
              </a:lnSpc>
              <a:buNone/>
              <a:defRPr sz="1200" b="0" i="0">
                <a:solidFill>
                  <a:srgbClr val="1E2A34"/>
                </a:solidFill>
                <a:latin typeface="Aptos"/>
                <a:ea typeface="Aptos"/>
                <a:cs typeface="Aptos"/>
              </a:defRPr>
            </a:pPr>
            <a:r>
              <a:rPr sz="1200" b="0" i="0">
                <a:solidFill>
                  <a:srgbClr val="1E2A34"/>
                </a:solidFill>
                <a:latin typeface="Aptos"/>
                <a:ea typeface="Aptos"/>
                <a:cs typeface="Aptos"/>
              </a:rPr>
              <a:t>+ retention</a:t>
            </a:r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6874B803-FF46-492C-8E4F-4FAA246518E3}"/>
              </a:ext>
            </a:extLst>
          </p:cNvPr>
          <p:cNvSpPr>
            <a:spLocks noGrp="1"/>
          </p:cNvSpPr>
          <p:nvPr/>
        </p:nvSpPr>
        <p:spPr>
          <a:xfrm>
            <a:off x="742950" y="4495800"/>
            <a:ext cx="3238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00727A"/>
                </a:solidFill>
                <a:latin typeface="Aptos Mono"/>
                <a:ea typeface="Aptos Mono"/>
                <a:cs typeface="Aptos Mono"/>
              </a:rPr>
              <a:t>DEFINE THE RUN</a:t>
            </a:r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A01DE8DB-0D80-461D-8508-5E2CE551EA63}"/>
              </a:ext>
            </a:extLst>
          </p:cNvPr>
          <p:cNvSpPr>
            <a:spLocks noGrp="1"/>
          </p:cNvSpPr>
          <p:nvPr/>
        </p:nvSpPr>
        <p:spPr>
          <a:xfrm>
            <a:off x="5581650" y="4495800"/>
            <a:ext cx="5143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14283B"/>
                </a:solidFill>
                <a:latin typeface="Aptos Mono"/>
                <a:ea typeface="Aptos Mono"/>
                <a:cs typeface="Aptos Mono"/>
              </a:rPr>
              <a:t>EXECUTE, VERIFY AND PROVE</a:t>
            </a:r>
          </a:p>
        </p:txBody>
      </p:sp>
      <p:sp>
        <p:nvSpPr>
          <p:cNvPr id="53" name="lifecycle-stop-rule">
            <a:extLst>
              <a:ext uri="{FF2B5EF4-FFF2-40B4-BE49-F238E27FC236}">
                <a16:creationId xmlns:a16="http://schemas.microsoft.com/office/drawing/2014/main" id="{E9610FC4-C3BF-46A9-BB3C-73B67D102660}"/>
              </a:ext>
            </a:extLst>
          </p:cNvPr>
          <p:cNvSpPr>
            <a:spLocks noGrp="1"/>
          </p:cNvSpPr>
          <p:nvPr/>
        </p:nvSpPr>
        <p:spPr>
          <a:xfrm>
            <a:off x="609600" y="5029200"/>
            <a:ext cx="10668000" cy="28575"/>
          </a:xfrm>
          <a:prstGeom prst="rect">
            <a:avLst/>
          </a:prstGeom>
          <a:solidFill>
            <a:srgbClr val="A33B3B"/>
          </a:solidFill>
          <a:ln w="0">
            <a:noFill/>
            <a:prstDash val="solid"/>
          </a:ln>
        </p:spPr>
        <p:txBody>
          <a:bodyPr/>
          <a:lstStyle/>
          <a:p>
            <a:endParaRPr lang="da-DK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8DC0D5E-23DA-4151-B434-D91EF7020A43}"/>
              </a:ext>
            </a:extLst>
          </p:cNvPr>
          <p:cNvSpPr>
            <a:spLocks noGrp="1"/>
          </p:cNvSpPr>
          <p:nvPr/>
        </p:nvSpPr>
        <p:spPr>
          <a:xfrm>
            <a:off x="609600" y="5200650"/>
            <a:ext cx="14287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defRPr>
            </a:pPr>
            <a:r>
              <a:rPr sz="1200" b="1" i="0">
                <a:solidFill>
                  <a:srgbClr val="A33B3B"/>
                </a:solidFill>
                <a:latin typeface="Aptos Mono"/>
                <a:ea typeface="Aptos Mono"/>
                <a:cs typeface="Aptos Mono"/>
              </a:rPr>
              <a:t>STOP RULE</a:t>
            </a:r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29BD4B0-B575-4100-97ED-230A28793723}"/>
              </a:ext>
            </a:extLst>
          </p:cNvPr>
          <p:cNvSpPr>
            <a:spLocks noGrp="1"/>
          </p:cNvSpPr>
          <p:nvPr/>
        </p:nvSpPr>
        <p:spPr>
          <a:xfrm>
            <a:off x="2038350" y="5143500"/>
            <a:ext cx="9239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96000"/>
              </a:lnSpc>
              <a:buNone/>
              <a:defRPr sz="1500" b="1" i="0">
                <a:solidFill>
                  <a:srgbClr val="14283B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14283B"/>
                </a:solidFill>
                <a:latin typeface="Aptos"/>
                <a:ea typeface="Aptos"/>
                <a:cs typeface="Aptos"/>
              </a:rPr>
              <a:t>The agent never bypasses a gate. Production changes run only through a separate authorised delivery and change process.</a:t>
            </a:r>
          </a:p>
        </p:txBody>
      </p:sp>
    </p:spTree>
    <p:extLst>
      <p:ext uri="{BB962C8B-B14F-4D97-AF65-F5344CB8AC3E}">
        <p14:creationId xmlns:p14="http://schemas.microsoft.com/office/powerpoint/2010/main" val="129309834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4557</Words>
  <Application>Microsoft Macintosh PowerPoint</Application>
  <DocSecurity>0</DocSecurity>
  <PresentationFormat>Widescreen</PresentationFormat>
  <Paragraphs>811</Paragraphs>
  <Slides>21</Slides>
  <Notes>21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21</vt:i4>
      </vt:variant>
    </vt:vector>
  </HeadingPairs>
  <TitlesOfParts>
    <vt:vector size="26" baseType="lpstr">
      <vt:lpstr>Aptos</vt:lpstr>
      <vt:lpstr>Aptos Display</vt:lpstr>
      <vt:lpstr>Aptos Mono</vt:lpstr>
      <vt:lpstr>Calibri</vt:lpstr>
      <vt:lpstr>ChatGPT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Partheepan Vijayamohan</cp:lastModifiedBy>
  <cp:revision>1</cp:revision>
  <dcterms:created xsi:type="dcterms:W3CDTF">2026-08-31T21:48:01Z</dcterms:created>
  <dcterms:modified xsi:type="dcterms:W3CDTF">2026-09-02T17:09:37Z</dcterms:modified>
</cp:coreProperties>
</file>