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c0aad15ef0a4709" /><Relationship Type="http://schemas.openxmlformats.org/officeDocument/2006/relationships/extended-properties" Target="/docProps/app.xml" Id="Rb060495b16e449d9" /><Relationship Type="http://schemas.openxmlformats.org/officeDocument/2006/relationships/officeDocument" Target="/ppt/presentation.xml" Id="Raff48581d79d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07acda16549ad"/>
  </p:sldMasterIdLst>
  <p:notesMasterIdLst>
    <p:notesMasterId xmlns:r="http://schemas.openxmlformats.org/officeDocument/2006/relationships" r:id="R83c3b5d41a0e4d44"/>
  </p:notesMasterIdLst>
  <p:sldIdLst>
    <p:sldId xmlns:r="http://schemas.openxmlformats.org/officeDocument/2006/relationships" id="256" r:id="R2c346424ddac46bd"/>
    <p:sldId xmlns:r="http://schemas.openxmlformats.org/officeDocument/2006/relationships" id="257" r:id="R3ffb041be2f649e8"/>
    <p:sldId xmlns:r="http://schemas.openxmlformats.org/officeDocument/2006/relationships" id="258" r:id="R3965df5457ec4135"/>
    <p:sldId xmlns:r="http://schemas.openxmlformats.org/officeDocument/2006/relationships" id="259" r:id="Rd0638d39ddd44893"/>
    <p:sldId xmlns:r="http://schemas.openxmlformats.org/officeDocument/2006/relationships" id="260" r:id="Rc4308c2af2904a35"/>
    <p:sldId xmlns:r="http://schemas.openxmlformats.org/officeDocument/2006/relationships" id="261" r:id="R3b04f515543a4a25"/>
    <p:sldId xmlns:r="http://schemas.openxmlformats.org/officeDocument/2006/relationships" id="262" r:id="R6440e9d05ee74809"/>
    <p:sldId xmlns:r="http://schemas.openxmlformats.org/officeDocument/2006/relationships" id="263" r:id="Rdcf2c5ab4d814732"/>
    <p:sldId xmlns:r="http://schemas.openxmlformats.org/officeDocument/2006/relationships" id="264" r:id="R90a0e78b07c2451b"/>
    <p:sldId xmlns:r="http://schemas.openxmlformats.org/officeDocument/2006/relationships" id="265" r:id="R98b60f335c1b4fd2"/>
    <p:sldId xmlns:r="http://schemas.openxmlformats.org/officeDocument/2006/relationships" id="266" r:id="Rc8f2fc97907c476a"/>
    <p:sldId xmlns:r="http://schemas.openxmlformats.org/officeDocument/2006/relationships" id="267" r:id="R29722d9acb0241ae"/>
    <p:sldId xmlns:r="http://schemas.openxmlformats.org/officeDocument/2006/relationships" id="268" r:id="R192f1ab83ebe4b55"/>
    <p:sldId xmlns:r="http://schemas.openxmlformats.org/officeDocument/2006/relationships" id="269" r:id="R8eb096e586d24914"/>
    <p:sldId xmlns:r="http://schemas.openxmlformats.org/officeDocument/2006/relationships" id="270" r:id="R7dac35cda40e4b5d"/>
    <p:sldId xmlns:r="http://schemas.openxmlformats.org/officeDocument/2006/relationships" id="271" r:id="R60a4799b277f43d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5b508c38cf4475b" /><Relationship Type="http://schemas.openxmlformats.org/officeDocument/2006/relationships/slideMaster" Target="/ppt/slideMasters/slideMaster1.xml" Id="R98e07acda16549ad" /><Relationship Type="http://schemas.openxmlformats.org/officeDocument/2006/relationships/notesMaster" Target="/ppt/notesMasters/notesMaster1.xml" Id="R83c3b5d41a0e4d44" /><Relationship Type="http://schemas.openxmlformats.org/officeDocument/2006/relationships/presProps" Target="/ppt/presProps.xml" Id="R60b84769e86549ec" /><Relationship Type="http://schemas.openxmlformats.org/officeDocument/2006/relationships/tableStyles" Target="/ppt/tableStyles.xml" Id="Rb203ebd3662b4018" /><Relationship Type="http://schemas.openxmlformats.org/officeDocument/2006/relationships/slide" Target="/ppt/slides/slide1.xml" Id="R2c346424ddac46bd" /><Relationship Type="http://schemas.openxmlformats.org/officeDocument/2006/relationships/slide" Target="/ppt/slides/slide2.xml" Id="R3ffb041be2f649e8" /><Relationship Type="http://schemas.openxmlformats.org/officeDocument/2006/relationships/slide" Target="/ppt/slides/slide3.xml" Id="R3965df5457ec4135" /><Relationship Type="http://schemas.openxmlformats.org/officeDocument/2006/relationships/slide" Target="/ppt/slides/slide4.xml" Id="Rd0638d39ddd44893" /><Relationship Type="http://schemas.openxmlformats.org/officeDocument/2006/relationships/slide" Target="/ppt/slides/slide5.xml" Id="Rc4308c2af2904a35" /><Relationship Type="http://schemas.openxmlformats.org/officeDocument/2006/relationships/slide" Target="/ppt/slides/slide6.xml" Id="R3b04f515543a4a25" /><Relationship Type="http://schemas.openxmlformats.org/officeDocument/2006/relationships/slide" Target="/ppt/slides/slide7.xml" Id="R6440e9d05ee74809" /><Relationship Type="http://schemas.openxmlformats.org/officeDocument/2006/relationships/slide" Target="/ppt/slides/slide8.xml" Id="Rdcf2c5ab4d814732" /><Relationship Type="http://schemas.openxmlformats.org/officeDocument/2006/relationships/slide" Target="/ppt/slides/slide9.xml" Id="R90a0e78b07c2451b" /><Relationship Type="http://schemas.openxmlformats.org/officeDocument/2006/relationships/slide" Target="/ppt/slides/slide10.xml" Id="R98b60f335c1b4fd2" /><Relationship Type="http://schemas.openxmlformats.org/officeDocument/2006/relationships/slide" Target="/ppt/slides/slide11.xml" Id="Rc8f2fc97907c476a" /><Relationship Type="http://schemas.openxmlformats.org/officeDocument/2006/relationships/slide" Target="/ppt/slides/slide12.xml" Id="R29722d9acb0241ae" /><Relationship Type="http://schemas.openxmlformats.org/officeDocument/2006/relationships/slide" Target="/ppt/slides/slide13.xml" Id="R192f1ab83ebe4b55" /><Relationship Type="http://schemas.openxmlformats.org/officeDocument/2006/relationships/slide" Target="/ppt/slides/slide14.xml" Id="R8eb096e586d24914" /><Relationship Type="http://schemas.openxmlformats.org/officeDocument/2006/relationships/slide" Target="/ppt/slides/slide15.xml" Id="R7dac35cda40e4b5d" /><Relationship Type="http://schemas.openxmlformats.org/officeDocument/2006/relationships/slide" Target="/ppt/slides/slide16.xml" Id="R60a4799b277f43d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e694e5bff544c0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4ec6ecb70da4fa2" /><Relationship Type="http://schemas.openxmlformats.org/officeDocument/2006/relationships/notesMaster" Target="/ppt/notesMasters/notesMaster1.xml" Id="R7eeee437225b483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74d741664b54e18" /><Relationship Type="http://schemas.openxmlformats.org/officeDocument/2006/relationships/notesMaster" Target="/ppt/notesMasters/notesMaster1.xml" Id="R8861197a421e4dd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e6cad942b3b4599" /><Relationship Type="http://schemas.openxmlformats.org/officeDocument/2006/relationships/notesMaster" Target="/ppt/notesMasters/notesMaster1.xml" Id="R44e79082b53c4df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ccbc59b57794c36" /><Relationship Type="http://schemas.openxmlformats.org/officeDocument/2006/relationships/notesMaster" Target="/ppt/notesMasters/notesMaster1.xml" Id="R4419ca8016f145b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77c293bb4864953" /><Relationship Type="http://schemas.openxmlformats.org/officeDocument/2006/relationships/notesMaster" Target="/ppt/notesMasters/notesMaster1.xml" Id="R8c6ac1e54c0b484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b754a22e8894c16" /><Relationship Type="http://schemas.openxmlformats.org/officeDocument/2006/relationships/notesMaster" Target="/ppt/notesMasters/notesMaster1.xml" Id="R04a0823c9b014aa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6024d61d1604342" /><Relationship Type="http://schemas.openxmlformats.org/officeDocument/2006/relationships/notesMaster" Target="/ppt/notesMasters/notesMaster1.xml" Id="R3664531e2b7b462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437488a260e4127" /><Relationship Type="http://schemas.openxmlformats.org/officeDocument/2006/relationships/notesMaster" Target="/ppt/notesMasters/notesMaster1.xml" Id="Rd366adb3b9744da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9a3094eb84a47be" /><Relationship Type="http://schemas.openxmlformats.org/officeDocument/2006/relationships/notesMaster" Target="/ppt/notesMasters/notesMaster1.xml" Id="R9ee1c119420d44b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da80b5144224e3d" /><Relationship Type="http://schemas.openxmlformats.org/officeDocument/2006/relationships/notesMaster" Target="/ppt/notesMasters/notesMaster1.xml" Id="Rd08fdadd9cbc4fe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98c7980ee1b410e" /><Relationship Type="http://schemas.openxmlformats.org/officeDocument/2006/relationships/notesMaster" Target="/ppt/notesMasters/notesMaster1.xml" Id="R297ac4245d8747a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d7ba073c4f648c8" /><Relationship Type="http://schemas.openxmlformats.org/officeDocument/2006/relationships/notesMaster" Target="/ppt/notesMasters/notesMaster1.xml" Id="Rab6d22372310420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aaaf98082f54a7c" /><Relationship Type="http://schemas.openxmlformats.org/officeDocument/2006/relationships/notesMaster" Target="/ppt/notesMasters/notesMaster1.xml" Id="R38936d0dbb144dc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aea3b21f8b8437d" /><Relationship Type="http://schemas.openxmlformats.org/officeDocument/2006/relationships/notesMaster" Target="/ppt/notesMasters/notesMaster1.xml" Id="R5ad57cceb3dd412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95ea64bab9e4a9a" /><Relationship Type="http://schemas.openxmlformats.org/officeDocument/2006/relationships/notesMaster" Target="/ppt/notesMasters/notesMaster1.xml" Id="Rd74edff74a9d4c1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6b2ef40ef004ffe" /><Relationship Type="http://schemas.openxmlformats.org/officeDocument/2006/relationships/notesMaster" Target="/ppt/notesMasters/notesMaster1.xml" Id="R42090e3a02aa413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Design and original meeting material: /Users/parthee/Documents/Codex/2026-08-30/ba/public/downloads/ai-alliancen-odense-2026-09-03.pptx.</a:t>
            </a:r>
          </a:p>
          <a:p xmlns:a="http://schemas.openxmlformats.org/drawingml/2006/main">
            <a:r>
              <a:t>- Expanded meeting minutes: /Users/parthee/Downloads/AI_Alliancen_udvidet_moedereferat_2026-09-03 1.pdf.</a:t>
            </a:r>
          </a:p>
          <a:p xmlns:a="http://schemas.openxmlformats.org/drawingml/2006/main">
            <a:r>
              <a:t>- AI-generated Copilot notes: /Users/parthee/.codex/attachments/5d255426-51f5-4d4e-b906-619d19fb8aa2/pasted-text.txt.</a:t>
            </a:r>
          </a:p>
          <a:p xmlns:a="http://schemas.openxmlformats.org/drawingml/2006/main">
            <a:r>
              <a:t>- The visible minutes use corroborated themes and avoid uncertain speaker attribution.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Expanded meeting minutes PDF, page 11.</a:t>
            </a:r>
          </a:p>
          <a:p xmlns:a="http://schemas.openxmlformats.org/drawingml/2006/main">
            <a:r>
              <a:t>- AI-generated Copilot notes, section ‘AI-assisted interpreting and legal frameworks’.</a:t>
            </a:r>
          </a:p>
          <a:p xmlns:a="http://schemas.openxmlformats.org/drawingml/2006/main">
            <a:r>
              <a:t>- Specific legal conclusions, storage periods, suppliers and technical processing details were omitted because they require separate verification.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technical architecture deck: /Users/parthee/Library/Mobile Documents/com~apple~CloudDocs/agent-harness-technical-architecture-en-extended.pptx.</a:t>
            </a:r>
          </a:p>
          <a:p xmlns:a="http://schemas.openxmlformats.org/drawingml/2006/main">
            <a:r>
              <a:t>- Visible content is adapted from source slides 2, 4–6, 8–10 and 14–17.</a:t>
            </a:r>
          </a:p>
          <a:p xmlns:a="http://schemas.openxmlformats.org/drawingml/2006/main">
            <a:r>
              <a:t>- Core principle: the enforcement boundary remains outside the replaceable agent engine.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hackathon proposal: /Users/parthee/Desktop/Offentligt_Agent_Harness_Hackathon_Forslag_DA.pptx.</a:t>
            </a:r>
          </a:p>
          <a:p xmlns:a="http://schemas.openxmlformats.org/drawingml/2006/main">
            <a:r>
              <a:t>- Technical validation model adapted from source slides 7–10 and 16 of the user-supplied Agent Harness architecture deck.</a:t>
            </a:r>
          </a:p>
          <a:p xmlns:a="http://schemas.openxmlformats.org/drawingml/2006/main">
            <a:r>
              <a:t>- The hackathon is presented as a discussion proposal, not a confirmed agreement or measured result.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point 6 / email excerpt from Astrid Vestergård Greulich in this task.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Expanded meeting minutes PDF, pages 9–10 and 12.</a:t>
            </a:r>
          </a:p>
          <a:p xmlns:a="http://schemas.openxmlformats.org/drawingml/2006/main">
            <a:r>
              <a:t>- AI-generated Copilot notes, sections ‘Copenhagen's modular AI platform’, ‘AI infrastructure and model governance’ and ‘Cross-municipal collaboration’.</a:t>
            </a:r>
          </a:p>
          <a:p xmlns:a="http://schemas.openxmlformats.org/drawingml/2006/main">
            <a:r>
              <a:t>- Concrete product and supplier names were omitted because they occur only in the AI-generated notes.</a:t>
            </a:r>
          </a:p>
          <a:p xmlns:a="http://schemas.openxmlformats.org/drawingml/2006/main">
            <a:r>
              <a:t>- The slide describes direction and open implementation choices, not an AI Alliancen decision.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Expanded meeting minutes PDF, page 13.</a:t>
            </a:r>
          </a:p>
          <a:p xmlns:a="http://schemas.openxmlformats.org/drawingml/2006/main">
            <a:r>
              <a:t>- AI-generated Copilot notes: open issues across governance, operations, platform and collaboration.</a:t>
            </a:r>
          </a:p>
          <a:p xmlns:a="http://schemas.openxmlformats.org/drawingml/2006/main">
            <a:r>
              <a:t>- The source PDF explicitly states that the questions were not closed with formal decisions.</a:t>
            </a:r>
          </a:p>
          <a:p xmlns:a="http://schemas.openxmlformats.org/drawingml/2006/main">
            <a:r>
              <a:t>- Editorial follow-up suggestions from PDF page 14 are intentionally excluded.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Parthee as presenter and the final agenda position were specified by the user in this task.</a:t>
            </a:r>
          </a:p>
          <a:p xmlns:a="http://schemas.openxmlformats.org/drawingml/2006/main">
            <a:r>
              <a:t>- https://digitaldogme.dk/ai-pagten/om-ai-kompetencepagten/ (accessed 30 August 2026).</a:t>
            </a:r>
          </a:p>
          <a:p xmlns:a="http://schemas.openxmlformats.org/drawingml/2006/main">
            <a:r>
              <a:t>- https://digitaldogme.dk/ai-pagten/ (accessed 30 August 2026).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Agenda order and presenter names are preserved from /Users/parthee/Documents/Codex/2026-08-30/ba/public/downloads/ai-alliancen-odense-2026-09-03.pptx.</a:t>
            </a:r>
          </a:p>
          <a:p xmlns:a="http://schemas.openxmlformats.org/drawingml/2006/main">
            <a:r>
              <a:t>- Minutes content is reconciled across the expanded PDF minutes and the AI-generated Copilot notes.</a:t>
            </a:r>
          </a:p>
          <a:p xmlns:a="http://schemas.openxmlformats.org/drawingml/2006/main">
            <a:r>
              <a:t>- MINUTES slides summarise shared discussion and are intentionally not attributed to individuals.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addition: Velatir's experiences from Vejle, presented by Nichlas and Michael.</a:t>
            </a:r>
          </a:p>
          <a:p xmlns:a="http://schemas.openxmlformats.org/drawingml/2006/main">
            <a:r>
              <a:t>- No further factual detail was supplied; visible prompts are neutral discussion questions.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point 1 / email excerpt from Jesper Schmidt in this task.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point 2 / email excerpt from Daniel Corydon-Petersen in this task.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Expanded meeting minutes PDF, pages 4–5.</a:t>
            </a:r>
          </a:p>
          <a:p xmlns:a="http://schemas.openxmlformats.org/drawingml/2006/main">
            <a:r>
              <a:t>- AI-generated Copilot notes, section ‘Vibe-coding prototypes and limits to scaling’.</a:t>
            </a:r>
          </a:p>
          <a:p xmlns:a="http://schemas.openxmlformats.org/drawingml/2006/main">
            <a:r>
              <a:t>- The approximate count of 700 budget documents appears in both sources.</a:t>
            </a:r>
          </a:p>
          <a:p xmlns:a="http://schemas.openxmlformats.org/drawingml/2006/main">
            <a:r>
              <a:t>- The slide avoids uncertain speaker attribution and uncorroborated commercial figures.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point 3 / email excerpt from Kim Stannov Søvsø in this task.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Expanded meeting minutes PDF, pages 5–8.</a:t>
            </a:r>
          </a:p>
          <a:p xmlns:a="http://schemas.openxmlformats.org/drawingml/2006/main">
            <a:r>
              <a:t>- AI-generated Copilot notes, sections ‘Governance and organisational responsibility’ and ‘Vibe-coding prototypes and limits to scaling’.</a:t>
            </a:r>
          </a:p>
          <a:p xmlns:a="http://schemas.openxmlformats.org/drawingml/2006/main">
            <a:r>
              <a:t>- The four-step structure is an editorial synthesis of the discussion, not a formally adopted process.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point 4 / email excerpt from Morten Ingemann Zeiner in this task.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186724b26433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bac72cb1e59467a" /><Relationship Type="http://schemas.openxmlformats.org/officeDocument/2006/relationships/slideLayout" Target="/ppt/slideLayouts/slideLayout1.xml" Id="Rcdcc7da2a9294ee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c7da2a9294ee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f791482a4933" /><Relationship Type="http://schemas.openxmlformats.org/officeDocument/2006/relationships/image" Target="/ppt/media/image.png" Id="R9223f40695294a08" /><Relationship Type="http://schemas.openxmlformats.org/officeDocument/2006/relationships/notesSlide" Target="/ppt/notesSlides/notesSlide1.xml" Id="R1dbda2735334440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ebf56ab0465d" /><Relationship Type="http://schemas.openxmlformats.org/officeDocument/2006/relationships/notesSlide" Target="/ppt/notesSlides/notesSlide10.xml" Id="R49b2d99d10b145a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de3a3e0bf456a" /><Relationship Type="http://schemas.openxmlformats.org/officeDocument/2006/relationships/notesSlide" Target="/ppt/notesSlides/notesSlide11.xml" Id="Rb2eeb80259c6424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e9e3ae16d4a79" /><Relationship Type="http://schemas.openxmlformats.org/officeDocument/2006/relationships/notesSlide" Target="/ppt/notesSlides/notesSlide12.xml" Id="R0180e2cb313544d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3605a5c04797" /><Relationship Type="http://schemas.openxmlformats.org/officeDocument/2006/relationships/notesSlide" Target="/ppt/notesSlides/notesSlide13.xml" Id="Re0a30d410dfc41b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0dded810740ff" /><Relationship Type="http://schemas.openxmlformats.org/officeDocument/2006/relationships/notesSlide" Target="/ppt/notesSlides/notesSlide14.xml" Id="R30f786bdba78461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ebb2d602840da" /><Relationship Type="http://schemas.openxmlformats.org/officeDocument/2006/relationships/notesSlide" Target="/ppt/notesSlides/notesSlide15.xml" Id="R785b2e09cfb44e2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8ba90300743d8" /><Relationship Type="http://schemas.openxmlformats.org/officeDocument/2006/relationships/notesSlide" Target="/ppt/notesSlides/notesSlide16.xml" Id="Re5e02d441d84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7b45a4b954901" /><Relationship Type="http://schemas.openxmlformats.org/officeDocument/2006/relationships/notesSlide" Target="/ppt/notesSlides/notesSlide2.xml" Id="Rb6ebd9239c7b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2d253b1fc48c0" /><Relationship Type="http://schemas.openxmlformats.org/officeDocument/2006/relationships/notesSlide" Target="/ppt/notesSlides/notesSlide3.xml" Id="Rc8467906dff5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28d4da3b4fca" /><Relationship Type="http://schemas.openxmlformats.org/officeDocument/2006/relationships/notesSlide" Target="/ppt/notesSlides/notesSlide4.xml" Id="R2a7063420106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60376064b4f2c" /><Relationship Type="http://schemas.openxmlformats.org/officeDocument/2006/relationships/notesSlide" Target="/ppt/notesSlides/notesSlide5.xml" Id="R7deaf28012b4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79c5c559c41f9" /><Relationship Type="http://schemas.openxmlformats.org/officeDocument/2006/relationships/notesSlide" Target="/ppt/notesSlides/notesSlide6.xml" Id="R4b47d01ebb80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faebd9084c83" /><Relationship Type="http://schemas.openxmlformats.org/officeDocument/2006/relationships/notesSlide" Target="/ppt/notesSlides/notesSlide7.xml" Id="R175486b7c1ae4c4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33a3e8d4444b" /><Relationship Type="http://schemas.openxmlformats.org/officeDocument/2006/relationships/notesSlide" Target="/ppt/notesSlides/notesSlide8.xml" Id="R411aa6df4b51480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8f751149495e" /><Relationship Type="http://schemas.openxmlformats.org/officeDocument/2006/relationships/notesSlide" Target="/ppt/notesSlides/notesSlide9.xml" Id="R787d99bafaf046d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82B5E9-F9D3-4E50-833F-1B1C05397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E9DD4B-9A54-4726-8803-29D9A4047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66750"/>
            <a:ext cx="6000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6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AI ALLIANCEN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25A53C-A565-4E00-9304-35A819AE9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52625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MEETING &amp; MINUTES</a:t>
            </a:r>
          </a:p>
        </p:txBody>
      </p:sp>
      <p:cxnSp>
        <p:nvCxnSpPr>
          <p:cNvPr id="74" name=""/>
          <p:cNvCxnSpPr/>
          <p:nvPr/>
        </p:nvCxnSpPr>
        <p:spPr>
          <a:xfrm xmlns:a="http://schemas.openxmlformats.org/drawingml/2006/main">
            <a:off x="628650" y="2552700"/>
            <a:ext cx="400050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E1D9D6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3FC8B0-80F5-4893-877E-DD181177F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Thursday, 3 September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4B8788-3927-46D5-BF5B-5DBF1DD7A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86125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Velatir · Odense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581112-9209-402E-AA03-820EC657F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9100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Presentations and documented discussions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brought together in one deck.</a:t>
            </a:r>
          </a:p>
        </p:txBody>
      </p:sp>
      <p:pic>
        <p:nvPicPr>
          <p:cNvPr id="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23f40695294a08"/>
          <a:stretch xmlns:a="http://schemas.openxmlformats.org/drawingml/2006/main"/>
        </p:blipFill>
        <p:spPr>
          <a:xfrm xmlns:a="http://schemas.openxmlformats.org/drawingml/2006/main">
            <a:off x="6953250" y="857250"/>
            <a:ext cx="4095750" cy="40957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251FF0-923F-4490-9145-514A75192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3911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HOST  ·  VELATIR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F1178C-BA5F-41B0-B203-132204069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5762625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00" b="1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MINUTES  ·  3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120336611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09139CA-FB68-4AF0-B49D-A7B5354BE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MINUTES · KONTEKST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8F4991-C0D8-422F-B3BC-4F629AF00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SHARED DISCUSSION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4ED062-58BE-40E3-A8AB-4DBEAC8C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AI-assisted interpreting works in well-defined situations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8B7C66-C2F1-48EF-828A-9602C9103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15123C-727E-4C56-9265-C0AA11683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Short messages were easiest; longer conversations required tighter controls.</a:t>
            </a:r>
          </a:p>
        </p:txBody>
      </p:sp>
      <p:cxnSp>
        <p:nvCxnSpPr>
          <p:cNvPr id="105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ECE783-FAB2-40C1-99C2-0C763AFE8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329341-C9DA-4A61-ABF9-10E98D344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A8E83C-A9ED-4537-AC7C-FFF430834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09800"/>
            <a:ext cx="5238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AE6F7B-59AE-4158-9D64-F0BE7110F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209800"/>
            <a:ext cx="5238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8196D8-0665-4045-B862-0067AD8BE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955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WHERE IT ADDS VALUE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A4156B-D75F-4FF1-B549-618A99A18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14650"/>
            <a:ext cx="4476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BOUNDED USE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522EF7-4A51-4807-857D-81EB27061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29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F4CCDE-35AC-4B03-956C-B869C4CA5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337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Short, practical messages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CBC1D2-D4B2-46D2-925D-EF8525523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7343AA-DBDB-43D2-94DC-74CE86DE1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8620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Schools and childcare settings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715805-F7C2-4000-86B2-DA045728D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33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8A87BD-ED85-4E4D-B950-0A4C3C440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386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Quick access to language support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DF8D47-CFF1-494A-87F2-C906D9BBF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4955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WHERE IT GETS HARD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C83D77C-DFAB-44D9-86EA-7B294884C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14650"/>
            <a:ext cx="4476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QUALITY &amp; GUARDRAILS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D9854A9-3F09-4DC7-9035-372DCFD24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429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842202-8641-48C1-B530-29D42827D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3337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Long conversations · uneven language quality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F19141-EE22-4634-AC1E-D3F0C9CEF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06DF4ED-96A3-4475-94AC-44196253C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88620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Children · vulnerability · awareness of AI use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00CC47-799C-4A05-84EA-83E616E8A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533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36429AB-E0A4-4717-BE67-402D5A4B4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4386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Audio · data processing · quality assurance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1814AFC-84F7-4889-AC1E-342355732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86400"/>
            <a:ext cx="11201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Instructions, legal basis and continuous quality assurance are part of the solution</a:t>
            </a:r>
          </a:p>
        </p:txBody>
      </p:sp>
    </p:spTree>
    <p:extLst>
      <p:ext uri="{BB962C8B-B14F-4D97-AF65-F5344CB8AC3E}">
        <p14:creationId xmlns:p14="http://schemas.microsoft.com/office/powerpoint/2010/main" val="71065119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69BFA5-6A9F-4C65-9D31-6B7228A8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ITEM 6 · PART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D97302-C04A-4E0B-BD73-BA380520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PARTHEE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DFE93D-6B25-4858-8738-8F15B45F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Agent harness: control sits outside the agent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2DDF64-DD80-45DF-B6C2-503FA5A1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73856-ABAE-4D45-AC02-37906D10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The engine is replaceable. Authority and evidence sit in external components.</a:t>
            </a:r>
          </a:p>
        </p:txBody>
      </p:sp>
      <p:cxnSp>
        <p:nvCxnSpPr>
          <p:cNvPr id="232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A82DB7-5881-466B-932F-7C827E07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7CF977-58E8-43EA-BCC4-77F2F375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E109D1-6669-4CB9-AF44-E3B2883C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11201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One AgentRun = one bounded authority.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4CE5E6-5233-4C68-B808-028BE394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47D71E-A0EC-4FD0-8C4F-925E372BB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SIGNED MANIFEST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5CFCB4-6EA4-471A-AFB7-318EE812C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Identity · purpose · data · policy · approvals</a:t>
            </a:r>
          </a:p>
        </p:txBody>
      </p:sp>
      <p:cxnSp>
        <p:nvCxnSpPr>
          <p:cNvPr id="239" name=""/>
          <p:cNvCxnSpPr/>
          <p:nvPr/>
        </p:nvCxnSpPr>
        <p:spPr>
          <a:xfrm xmlns:a="http://schemas.openxmlformats.org/drawingml/2006/main">
            <a:off x="40195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CD0B1-BA94-47A3-9F91-A3A49017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226739-2530-4ABF-8230-30540E9D7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ISOLATED SANDBOX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78D60A-5D08-40D2-BA11-414E0F75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Rootless · read-only · quotas · deny egress</a:t>
            </a:r>
          </a:p>
        </p:txBody>
      </p:sp>
      <p:cxnSp>
        <p:nvCxnSpPr>
          <p:cNvPr id="243" name=""/>
          <p:cNvCxnSpPr/>
          <p:nvPr/>
        </p:nvCxnSpPr>
        <p:spPr>
          <a:xfrm xmlns:a="http://schemas.openxmlformats.org/drawingml/2006/main">
            <a:off x="77533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93A632-3AB5-4793-AB0D-F4206FF9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4E8CB9-41EE-4337-8D9C-C00E70977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GATEWAYS &amp; EVIDENCE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68B056-F0C0-462C-B58C-8C1073BD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Model · MCP · secrets · audit · release evidence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A3D0B9-E819-4DB8-A55A-3DD39CBE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276850"/>
            <a:ext cx="6438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0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231E11-C330-4F60-975D-90944071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429250"/>
            <a:ext cx="598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Swap engines without moving the security boundary</a:t>
            </a:r>
          </a:p>
        </p:txBody>
      </p:sp>
    </p:spTree>
    <p:extLst>
      <p:ext uri="{BB962C8B-B14F-4D97-AF65-F5344CB8AC3E}">
        <p14:creationId xmlns:p14="http://schemas.microsoft.com/office/powerpoint/2010/main" val="172648232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69BFA5-6A9F-4C65-9D31-6B7228A8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ITEM 6 · PART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D97302-C04A-4E0B-BD73-BA380520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PARTHEE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DFE93D-6B25-4858-8738-8F15B45F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Hackathon: test the entire security chain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2DDF64-DD80-45DF-B6C2-503FA5A1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73856-ABAE-4D45-AC02-37906D10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Three low-risk cases pass through manifest, sandbox, gateways and audit.</a:t>
            </a:r>
          </a:p>
        </p:txBody>
      </p:sp>
      <p:cxnSp>
        <p:nvCxnSpPr>
          <p:cNvPr id="232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A82DB7-5881-466B-932F-7C827E07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7CF977-58E8-43EA-BCC4-77F2F375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E109D1-6669-4CB9-AF44-E3B2883C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11201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We test the entire control chain — not just the prototype.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4CE5E6-5233-4C68-B808-028BE394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47D71E-A0EC-4FD0-8C4F-925E372BB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CASE &amp; MANIFEST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5CFCB4-6EA4-471A-AFB7-318EE812C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Green/amber data · max L3 · clear owner</a:t>
            </a:r>
          </a:p>
        </p:txBody>
      </p:sp>
      <p:cxnSp>
        <p:nvCxnSpPr>
          <p:cNvPr id="239" name=""/>
          <p:cNvCxnSpPr/>
          <p:nvPr/>
        </p:nvCxnSpPr>
        <p:spPr>
          <a:xfrm xmlns:a="http://schemas.openxmlformats.org/drawingml/2006/main">
            <a:off x="40195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CD0B1-BA94-47A3-9F91-A3A49017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226739-2530-4ABF-8230-30540E9D7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BUILD &amp; RED-TEAM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78D60A-5D08-40D2-BA11-414E0F75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Injection · exfiltration · credentials · bypass</a:t>
            </a:r>
          </a:p>
        </p:txBody>
      </p:sp>
      <p:cxnSp>
        <p:nvCxnSpPr>
          <p:cNvPr id="243" name=""/>
          <p:cNvCxnSpPr/>
          <p:nvPr/>
        </p:nvCxnSpPr>
        <p:spPr>
          <a:xfrm xmlns:a="http://schemas.openxmlformats.org/drawingml/2006/main">
            <a:off x="77533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93A632-3AB5-4793-AB0D-F4206FF9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4E8CB9-41EE-4337-8D9C-C00E70977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EVIDENCE &amp; OPS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68B056-F0C0-462C-B58C-8C1073BD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Gates · rejections · SBOM · provenance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A3D0B9-E819-4DB8-A55A-3DD39CBE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276850"/>
            <a:ext cx="6438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0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231E11-C330-4F60-975D-90944071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429250"/>
            <a:ext cx="598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No direct production release — authorised CI/change only</a:t>
            </a:r>
          </a:p>
        </p:txBody>
      </p:sp>
    </p:spTree>
    <p:extLst>
      <p:ext uri="{BB962C8B-B14F-4D97-AF65-F5344CB8AC3E}">
        <p14:creationId xmlns:p14="http://schemas.microsoft.com/office/powerpoint/2010/main" val="172648232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9301DDE-BED1-4AC7-BAAC-E1308EC24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ITEM 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426768-614F-4189-BF3C-D744D4315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ASTRID VESTERGÅRD GREULICH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60BD30-3624-4C5E-8BFD-5262E1413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Copenhagen's AI setup matures module by module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313C09-629A-4AE2-964D-F2A6ED5F5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952B95-0D3E-4776-8755-63044FD37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 modular approach must mature technology and organisation together — while supporting the governance journey.</a:t>
            </a:r>
          </a:p>
        </p:txBody>
      </p:sp>
      <p:cxnSp>
        <p:nvCxnSpPr>
          <p:cNvPr id="141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E4BBA3-E126-4C95-A374-48DB4694D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EA2D35-CC1A-4F4E-BD36-5436D4249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13</a:t>
            </a:r>
          </a:p>
        </p:txBody>
      </p:sp>
      <p:cxnSp>
        <p:nvCxnSpPr>
          <p:cNvPr id="144" name=""/>
          <p:cNvCxnSpPr/>
          <p:nvPr/>
        </p:nvCxnSpPr>
        <p:spPr>
          <a:xfrm xmlns:a="http://schemas.openxmlformats.org/drawingml/2006/main">
            <a:off x="1619250" y="3162300"/>
            <a:ext cx="895350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310020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EDE2DE-3B6D-469D-B000-D7B2BB819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7A8021-F224-45D0-92CE-C0664B6F5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B9144D-1B93-4DD2-A0A1-691C0C1BC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ARCHITECTURE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DC1B0A-0750-4CCC-9A01-6EE2E1FFE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26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Bounded, loosely coupled components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54398B-C820-4786-8849-0CF433385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 setup that can evolve step by step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9B2F88-24F6-4F83-94BF-7A9BEAA40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D13212-725C-4F8E-82F4-691F54292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5E0410-108F-4F8E-990B-C9B14A35B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TECHNICAL MATURITY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B34AB2-2D0F-42FD-9370-75799C9B0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Platform and components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C4FB19-9761-42E0-8976-E6B2715F4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Stability, security and operations over time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0A1BC2-046D-41CA-B2E6-98856DD31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1888B0-A08D-42F0-83D1-AEF943013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092D13-2008-4EDB-AC1E-26F64C3E5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ORGANISATIONAL MATURITY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44694EF-C17C-4123-A107-03E345D4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26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Roles, responsibilities and ways of working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AA04CB-1B76-43CF-8204-FFED83397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The organisation evolves with the technology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90A9F9-6D3B-4CC1-AC0D-909381921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00650"/>
            <a:ext cx="11201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FE2181-4A92-462D-8B0E-C5A7E759E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102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SHARED PERSPECTIVE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3163AE2-7A52-4367-8C4D-C1A2D43AB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343525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How do we build a setup that can mature without becoming monolithic?</a:t>
            </a:r>
          </a:p>
        </p:txBody>
      </p:sp>
    </p:spTree>
    <p:extLst>
      <p:ext uri="{BB962C8B-B14F-4D97-AF65-F5344CB8AC3E}">
        <p14:creationId xmlns:p14="http://schemas.microsoft.com/office/powerpoint/2010/main" val="50630390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64CA5C6-4064-4872-A39A-11C8C2938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MINUTES · COPENHAGEN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BBCE5B-6354-4FF4-B300-32ECC034D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SHARED DISCUSSION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DE10B5-9F28-4D80-B69B-42FCF6224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The platform must enable choice without losing control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6604EF-621F-423D-B9CB-706B67C1E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64038D-3105-4AE5-AA55-3BAA3D152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The platform is modular; components, operating profiles and requirements still need validation.</a:t>
            </a:r>
          </a:p>
        </p:txBody>
      </p:sp>
      <p:cxnSp>
        <p:nvCxnSpPr>
          <p:cNvPr id="149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5F6DCC-0DDF-4E06-888F-9D15CC973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9022E4-70A3-4AAF-B613-4E1C0C7BD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14</a:t>
            </a:r>
          </a:p>
        </p:txBody>
      </p:sp>
      <p:cxnSp>
        <p:nvCxnSpPr>
          <p:cNvPr id="152" name=""/>
          <p:cNvCxnSpPr/>
          <p:nvPr/>
        </p:nvCxnSpPr>
        <p:spPr>
          <a:xfrm xmlns:a="http://schemas.openxmlformats.org/drawingml/2006/main">
            <a:off x="876300" y="3067050"/>
            <a:ext cx="906780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310020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852522-882A-43E6-B831-05EB010AE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BAB5C0-9215-4911-A2DE-1F14C329C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2D203B-8F12-4792-BCB6-59B80943A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Entry points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D3734F-5C09-4F4B-8A05-A2F879984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Chat · assistants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learning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666A0C-6207-4084-A9E0-0C02F71B5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5CEFF1-59B2-4E44-8BA2-FC78EEDF1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B848F3-D16A-4A6A-9FE7-8E6E8D6A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Agents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3BDE6E-AE5A-4635-8624-8A9EDD0E3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Workflows ·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automation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251CF7-3B0A-40CE-BAFC-E0894B6FD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F9586D-2AE5-4937-B6E5-A22FFCAF0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F04B35-DC4A-4264-A3A4-165D0AC3A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Development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46A726-4CF1-48F6-B5A9-DB0F0D4F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Supported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advanced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EE9A64-5293-4F12-BDB5-4F37671D3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1ABC17-417A-4AC9-BAFE-2A3A668C9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E958A3-5CA2-4439-BEBC-C5E08D6A9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AI-gateway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FA803F-C9E5-4AE1-908B-39927A3D3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Models · access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providers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0D37A6C-30DD-4DBC-A66B-466487358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EA71144-D71C-4DC6-A1C9-F4F01A872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95CCA6E-6010-4339-A994-8055CFCAB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Foundation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A2E098B-8803-4F7C-B2B9-B87B6D960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Infrastructure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operations · models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DEF3038-3E7C-4BB8-B63E-AA784E095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62500"/>
            <a:ext cx="72009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65E46DB-4F20-4452-97E1-19653EC6E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USE-CASE REGISTER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5DCCAA7-CB28-408E-89A0-220ACCB0D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57800"/>
            <a:ext cx="670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Purpose · data · model · owner · use · cost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B9D4098-D129-41CC-8CC7-2AB5BC08A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762500"/>
            <a:ext cx="36766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84F0227-0533-452C-B2D5-5B702F40B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9530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SHARED POTENTIAL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74D54D0-D131-44B6-B7A7-AC4ACFA21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2482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Catalogue and standard integrations before building anew</a:t>
            </a:r>
          </a:p>
        </p:txBody>
      </p:sp>
    </p:spTree>
    <p:extLst>
      <p:ext uri="{BB962C8B-B14F-4D97-AF65-F5344CB8AC3E}">
        <p14:creationId xmlns:p14="http://schemas.microsoft.com/office/powerpoint/2010/main" val="12498125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9301DDE-BED1-4AC7-BAAC-E1308EC24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MINUTES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426768-614F-4189-BF3C-D744D4315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OPEN QUESTIONS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60BD30-3624-4C5E-8BFD-5262E1413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Three questions remained open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313C09-629A-4AE2-964D-F2A6ED5F5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952B95-0D3E-4776-8755-63044FD37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They were discussed, but the minutes record no formal decisions.</a:t>
            </a:r>
          </a:p>
        </p:txBody>
      </p:sp>
      <p:cxnSp>
        <p:nvCxnSpPr>
          <p:cNvPr id="141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E4BBA3-E126-4C95-A374-48DB4694D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EA2D35-CC1A-4F4E-BD36-5436D4249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15</a:t>
            </a:r>
          </a:p>
        </p:txBody>
      </p:sp>
      <p:cxnSp>
        <p:nvCxnSpPr>
          <p:cNvPr id="144" name=""/>
          <p:cNvCxnSpPr/>
          <p:nvPr/>
        </p:nvCxnSpPr>
        <p:spPr>
          <a:xfrm xmlns:a="http://schemas.openxmlformats.org/drawingml/2006/main">
            <a:off x="1619250" y="3162300"/>
            <a:ext cx="895350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310020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EDE2DE-3B6D-469D-B000-D7B2BB819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7A8021-F224-45D0-92CE-C0664B6F5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B9144D-1B93-4DD2-A0A1-691C0C1BC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BUILD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DC1B0A-0750-4CCC-9A01-6EE2E1FFE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Prototype or product?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54398B-C820-4786-8849-0CF433385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When do requirements change?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9B2F88-24F6-4F83-94BF-7A9BEAA40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D13212-725C-4F8E-82F4-691F54292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5E0410-108F-4F8E-990B-C9B14A35B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OWN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B34AB2-2D0F-42FD-9370-75799C9B0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Who may publish and modify?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C4FB19-9761-42E0-8976-E6B2715F4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Who carries operational responsibility?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0A1BC2-046D-41CA-B2E6-98856DD31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0480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1888B0-A08D-42F0-83D1-AEF943013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62200"/>
            <a:ext cx="335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092D13-2008-4EDB-AC1E-26F64C3E5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667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SHARE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44694EF-C17C-4123-A107-03E345D4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562350"/>
            <a:ext cx="2895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What can be reused?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AA04CB-1B76-43CF-8204-FFED83397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219575"/>
            <a:ext cx="28194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How do shared services scale?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90A9F9-6D3B-4CC1-AC0D-909381921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00650"/>
            <a:ext cx="112014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FE2181-4A92-462D-8B0E-C5A7E759E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102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STATUS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3163AE2-7A52-4367-8C4D-C1A2D43AB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343525"/>
            <a:ext cx="876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No formal decisions or agreed owners were documented</a:t>
            </a:r>
          </a:p>
        </p:txBody>
      </p:sp>
    </p:spTree>
    <p:extLst>
      <p:ext uri="{BB962C8B-B14F-4D97-AF65-F5344CB8AC3E}">
        <p14:creationId xmlns:p14="http://schemas.microsoft.com/office/powerpoint/2010/main" val="50630390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310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B71C8D-E889-4852-9C3A-EFFEC5D36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00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FINAL ITEM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932619-D8BA-4D2C-AA72-C5DD98F43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81050"/>
            <a:ext cx="11201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9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39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Invitation from the Danish AI Skills Pact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8B4754-3458-42BB-813D-277F5024E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09725"/>
            <a:ext cx="11201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A national skills initiative across sectors.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AE7898-E691-48EE-B98D-2E7BA61BD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479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B48445-AE97-4CF7-A568-1F1EE76CB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1051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BRINGS TOGETHER</a:t>
            </a:r>
          </a:p>
        </p:txBody>
      </p:sp>
      <p:cxnSp>
        <p:nvCxnSpPr>
          <p:cNvPr id="216" name=""/>
          <p:cNvCxnSpPr/>
          <p:nvPr/>
        </p:nvCxnSpPr>
        <p:spPr>
          <a:xfrm xmlns:a="http://schemas.openxmlformats.org/drawingml/2006/main">
            <a:off x="495300" y="3714750"/>
            <a:ext cx="3000375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B234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A7B21C-CEB8-4B68-9B3D-26C24C45A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19550"/>
            <a:ext cx="31813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Business, education and the public sector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3E2D04-B313-4704-BC06-5FC2649B1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6479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9B3F8C-5112-4570-AC9C-2A80DAA02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1051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THE GOAL</a:t>
            </a:r>
          </a:p>
        </p:txBody>
      </p:sp>
      <p:cxnSp>
        <p:nvCxnSpPr>
          <p:cNvPr id="220" name=""/>
          <p:cNvCxnSpPr/>
          <p:nvPr/>
        </p:nvCxnSpPr>
        <p:spPr>
          <a:xfrm xmlns:a="http://schemas.openxmlformats.org/drawingml/2006/main">
            <a:off x="4248150" y="3714750"/>
            <a:ext cx="3000375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B2346"/>
            </a:solidFill>
            <a:prstDash val="solid"/>
          </a:ln>
        </p:spPr>
      </p:cxn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E94EE7-004F-47B1-838E-80AC8621D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019550"/>
            <a:ext cx="31813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Build the AI skills of one million people in Denmark by 2028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8A312A-F449-4E70-AD4C-C281D6E1A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6479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A376A4-667D-4820-A2CB-309D67A7F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1051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DIALOGUE</a:t>
            </a:r>
          </a:p>
        </p:txBody>
      </p:sp>
      <p:cxnSp>
        <p:nvCxnSpPr>
          <p:cNvPr id="224" name=""/>
          <p:cNvCxnSpPr/>
          <p:nvPr/>
        </p:nvCxnSpPr>
        <p:spPr>
          <a:xfrm xmlns:a="http://schemas.openxmlformats.org/drawingml/2006/main">
            <a:off x="8001000" y="3714750"/>
            <a:ext cx="3000375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B2346"/>
            </a:solidFill>
            <a:prstDash val="solid"/>
          </a:ln>
        </p:spPr>
      </p:cxn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FE1218-CEBE-4455-99F9-33B918B2D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019550"/>
            <a:ext cx="31813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How can AI Alliancen take part?</a:t>
            </a:r>
          </a:p>
        </p:txBody>
      </p:sp>
      <p:cxnSp>
        <p:nvCxnSpPr>
          <p:cNvPr id="226" name=""/>
          <p:cNvCxnSpPr/>
          <p:nvPr/>
        </p:nvCxnSpPr>
        <p:spPr>
          <a:xfrm xmlns:a="http://schemas.openxmlformats.org/drawingml/2006/main">
            <a:off x="495300" y="613410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5B2346"/>
            </a:solidFill>
            <a:prstDash val="solid"/>
          </a:ln>
        </p:spPr>
      </p:cxn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45848D-6FD5-403B-8ED8-CAF692B01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334125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PRESENTED BY PARTHEE  ·  DANISH AI SKILLS PACT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820CB2-3965-4F35-8C01-07D67A374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334125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75" b="1">
                <a:solidFill>
                  <a:srgbClr val="E1D9D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E1D9D6"/>
                </a:solidFill>
                <a:latin typeface="Helvetica Neue"/>
                <a:ea typeface="Helvetica Neue"/>
                <a:cs typeface="Helvetica Neue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28617584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F290E79-2790-42B3-857F-7F8D2438B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8150"/>
            <a:ext cx="666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Agenda and minutes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5D6B75-C834-4B15-9EEA-8244682FB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600075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Presentations · documented discussions · invitation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73B701-E6E3-482F-A2DC-457344B91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381125"/>
            <a:ext cx="1120140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cxnSp>
        <p:nvCxnSpPr>
          <p:cNvPr id="526" name=""/>
          <p:cNvCxnSpPr/>
          <p:nvPr/>
        </p:nvCxnSpPr>
        <p:spPr>
          <a:xfrm xmlns:a="http://schemas.openxmlformats.org/drawingml/2006/main">
            <a:off x="495300" y="19621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BACB23-336E-417C-9290-E0E3A42EA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52575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381A71-4E1F-412B-A31D-8139FB798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50495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Welcome by Parthee · introductions · our hosts at Velatir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83D202-37C9-461A-8498-513ED310D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5240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Parthee</a:t>
            </a:r>
          </a:p>
        </p:txBody>
      </p:sp>
      <p:cxnSp>
        <p:nvCxnSpPr>
          <p:cNvPr id="530" name=""/>
          <p:cNvCxnSpPr/>
          <p:nvPr/>
        </p:nvCxnSpPr>
        <p:spPr>
          <a:xfrm xmlns:a="http://schemas.openxmlformats.org/drawingml/2006/main">
            <a:off x="495300" y="2466975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FD6E26-2D31-4A1C-A140-F04B7D446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38425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3EB9CB-A0A5-4A59-9968-1CE45B3D4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5908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AI in operation: costs, governance and organisation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849496-9BA2-4176-80E8-8A80FA564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6098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Jesper Schmidt</a:t>
            </a:r>
          </a:p>
        </p:txBody>
      </p:sp>
      <p:cxnSp>
        <p:nvCxnSpPr>
          <p:cNvPr id="534" name=""/>
          <p:cNvCxnSpPr/>
          <p:nvPr/>
        </p:nvCxnSpPr>
        <p:spPr>
          <a:xfrm xmlns:a="http://schemas.openxmlformats.org/drawingml/2006/main">
            <a:off x="495300" y="297180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9522709-840F-4F87-AFFA-4CBCC912B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4325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E16BE5-99AF-409E-9976-897FB8CBA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095625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Vibe coding: local value and long-term operations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9E0300-0D1B-4AA5-8247-9E564E8DB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11467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Daniel Corydon-Petersen</a:t>
            </a:r>
          </a:p>
        </p:txBody>
      </p:sp>
      <p:cxnSp>
        <p:nvCxnSpPr>
          <p:cNvPr id="538" name=""/>
          <p:cNvCxnSpPr/>
          <p:nvPr/>
        </p:nvCxnSpPr>
        <p:spPr>
          <a:xfrm xmlns:a="http://schemas.openxmlformats.org/drawingml/2006/main">
            <a:off x="495300" y="3476625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3808759-14DA-4435-810F-A6F36CCCC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48075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2EFF9A-86EF-4C74-83CB-BB914DEAD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0045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From development to agentic engineering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8AFB27-CAA1-4A9A-8282-ED4906B62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6195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Kim Stannov Søvsø</a:t>
            </a:r>
          </a:p>
        </p:txBody>
      </p:sp>
      <p:cxnSp>
        <p:nvCxnSpPr>
          <p:cNvPr id="542" name=""/>
          <p:cNvCxnSpPr/>
          <p:nvPr/>
        </p:nvCxnSpPr>
        <p:spPr>
          <a:xfrm xmlns:a="http://schemas.openxmlformats.org/drawingml/2006/main">
            <a:off x="495300" y="39814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3DD169-2263-4F1A-80D7-4021B548A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5290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E2EB4B9-CF4C-40CB-8A7C-8EA277488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Claude Code &amp; KONTEKST: security and law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B18B558-3C5B-4480-A35D-DCB92F64F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1243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Morten Ingemann Zeiner</a:t>
            </a:r>
          </a:p>
        </p:txBody>
      </p:sp>
      <p:cxnSp>
        <p:nvCxnSpPr>
          <p:cNvPr id="546" name=""/>
          <p:cNvCxnSpPr/>
          <p:nvPr/>
        </p:nvCxnSpPr>
        <p:spPr>
          <a:xfrm xmlns:a="http://schemas.openxmlformats.org/drawingml/2006/main">
            <a:off x="495300" y="4486275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420412-CF77-4E42-A6DB-5D94C5451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824780E-779D-4552-B7CE-62FD306E4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6101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Agent harness: architecture and hackathon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71E0927-0032-4272-92BA-68083BB22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6291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Parthee</a:t>
            </a:r>
          </a:p>
        </p:txBody>
      </p:sp>
      <p:cxnSp>
        <p:nvCxnSpPr>
          <p:cNvPr id="550" name=""/>
          <p:cNvCxnSpPr/>
          <p:nvPr/>
        </p:nvCxnSpPr>
        <p:spPr>
          <a:xfrm xmlns:a="http://schemas.openxmlformats.org/drawingml/2006/main">
            <a:off x="495300" y="499110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250B17B-EF0E-4CAF-A31E-98F325601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6255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3EA3B9E-EDFC-46F8-9861-8A906BD0F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114925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 modular AI setup for Copenhagen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04809AB-4173-457D-A782-BE2EDF290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13397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Astrid Vestergård Greulich</a:t>
            </a:r>
          </a:p>
        </p:txBody>
      </p:sp>
      <p:cxnSp>
        <p:nvCxnSpPr>
          <p:cNvPr id="554" name=""/>
          <p:cNvCxnSpPr/>
          <p:nvPr/>
        </p:nvCxnSpPr>
        <p:spPr>
          <a:xfrm xmlns:a="http://schemas.openxmlformats.org/drawingml/2006/main">
            <a:off x="495300" y="5495925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C43D8EB-30F0-46AA-82D9-3A2033914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67375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08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F86470D-1811-4C78-A6E9-717ACE108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61975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Invitation from the Danish AI Skills Pact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1EB62DB-588B-4E0F-81B9-42E8CC9CC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6388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Parthee</a:t>
            </a:r>
          </a:p>
        </p:txBody>
      </p:sp>
      <p:cxnSp>
        <p:nvCxnSpPr>
          <p:cNvPr id="558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5292229-932E-460E-B203-FAC117CCF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C8604A1-91CE-4367-95DD-9EEC11EA9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83" name="agenda-velatir-number">
            <a:extLst xmlns:a="http://schemas.openxmlformats.org/drawingml/2006/main">
              <a:ext uri="{FF2B5EF4-FFF2-40B4-BE49-F238E27FC236}">
                <a16:creationId xmlns:a16="http://schemas.microsoft.com/office/drawing/2014/main" id="{6E5E5BD6-5C9C-4FED-906E-F797D2BDC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33600"/>
            <a:ext cx="57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84" name="agenda-velatir-title">
            <a:extLst xmlns:a="http://schemas.openxmlformats.org/drawingml/2006/main">
              <a:ext uri="{FF2B5EF4-FFF2-40B4-BE49-F238E27FC236}">
                <a16:creationId xmlns:a16="http://schemas.microsoft.com/office/drawing/2014/main" id="{56A62D0E-0567-4336-8355-225DAE566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085975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Velatir: lessons from Vejle</a:t>
            </a:r>
          </a:p>
        </p:txBody>
      </p:sp>
      <p:sp>
        <p:nvSpPr>
          <p:cNvPr id="185" name="agenda-velatir-presenters">
            <a:extLst xmlns:a="http://schemas.openxmlformats.org/drawingml/2006/main">
              <a:ext uri="{FF2B5EF4-FFF2-40B4-BE49-F238E27FC236}">
                <a16:creationId xmlns:a16="http://schemas.microsoft.com/office/drawing/2014/main" id="{1E04ABE4-6530-43D7-B8E3-CE2B3C279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1050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Nichlas and Michael</a:t>
            </a:r>
          </a:p>
        </p:txBody>
      </p:sp>
      <p:cxnSp>
        <p:nvCxnSpPr>
          <p:cNvPr id="564" name="agenda-final-separator"/>
          <p:cNvCxnSpPr/>
          <p:nvPr/>
        </p:nvCxnSpPr>
        <p:spPr>
          <a:xfrm xmlns:a="http://schemas.openxmlformats.org/drawingml/2006/main">
            <a:off x="495300" y="60007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90020693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69BFA5-6A9F-4C65-9D31-6B7228A8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ITEM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D97302-C04A-4E0B-BD73-BA380520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NICHLAS AND MICHAEL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DFE93D-6B25-4858-8738-8F15B45F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Velatir: lessons from Vejle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2DDF64-DD80-45DF-B6C2-503FA5A1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73856-ABAE-4D45-AC02-37906D10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 practical look at experiences, lessons and perspectives.</a:t>
            </a:r>
          </a:p>
        </p:txBody>
      </p:sp>
      <p:cxnSp>
        <p:nvCxnSpPr>
          <p:cNvPr id="232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A82DB7-5881-466B-932F-7C827E07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7CF977-58E8-43EA-BCC4-77F2F375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E109D1-6669-4CB9-AF44-E3B2883C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11201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What can AI Alliancen learn from this?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4CE5E6-5233-4C68-B808-028BE394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47D71E-A0EC-4FD0-8C4F-925E372BB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STARTING POINT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5CFCB4-6EA4-471A-AFB7-318EE812C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What need had to be addressed?</a:t>
            </a:r>
          </a:p>
        </p:txBody>
      </p:sp>
      <p:cxnSp>
        <p:nvCxnSpPr>
          <p:cNvPr id="239" name=""/>
          <p:cNvCxnSpPr/>
          <p:nvPr/>
        </p:nvCxnSpPr>
        <p:spPr>
          <a:xfrm xmlns:a="http://schemas.openxmlformats.org/drawingml/2006/main">
            <a:off x="40195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CD0B1-BA94-47A3-9F91-A3A49017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226739-2530-4ABF-8230-30540E9D7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LESSONS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78D60A-5D08-40D2-BA11-414E0F75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What worked — and what was difficult?</a:t>
            </a:r>
          </a:p>
        </p:txBody>
      </p:sp>
      <p:cxnSp>
        <p:nvCxnSpPr>
          <p:cNvPr id="243" name=""/>
          <p:cNvCxnSpPr/>
          <p:nvPr/>
        </p:nvCxnSpPr>
        <p:spPr>
          <a:xfrm xmlns:a="http://schemas.openxmlformats.org/drawingml/2006/main">
            <a:off x="77533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93A632-3AB5-4793-AB0D-F4206FF9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4E8CB9-41EE-4337-8D9C-C00E70977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PERSPECTIVE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68B056-F0C0-462C-B58C-8C1073BD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What can others take away?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A3D0B9-E819-4DB8-A55A-3DD39CBE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276850"/>
            <a:ext cx="6438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0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231E11-C330-4F60-975D-90944071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429250"/>
            <a:ext cx="598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Nichlas and Michael share their experience</a:t>
            </a:r>
          </a:p>
        </p:txBody>
      </p:sp>
    </p:spTree>
    <p:extLst>
      <p:ext uri="{BB962C8B-B14F-4D97-AF65-F5344CB8AC3E}">
        <p14:creationId xmlns:p14="http://schemas.microsoft.com/office/powerpoint/2010/main" val="17264823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D247CAF-D607-48D2-BC04-E1E49DC02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ITEM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9D72FB-EBB5-4A48-A71F-A6F96F1AF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JESPER SCHMIDT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815050-F47B-4986-9E9D-609391060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AI at scale needs joined-up governance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782C4A-4D4D-480D-986B-8B792ACF3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097D58-76E9-40B3-9CCF-567D3098D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Sønderborg is strengthening cost control, its environment structure and ownership as the platform changes weekly.</a:t>
            </a:r>
          </a:p>
        </p:txBody>
      </p:sp>
      <p:cxnSp>
        <p:nvCxnSpPr>
          <p:cNvPr id="472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297773-B653-4415-AC47-FDF5F99D6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D929F9-CBCD-45A5-8DE4-8F15B2E2B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2D6126-D898-40D7-8471-A963D08CA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F97C9B-3EB5-4BCA-AD4B-D01762385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COSTS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1B1B18-7DD3-4B52-8AA8-B984F1116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B9F32B-5666-4867-81B7-E7F6BB213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Copilot Credits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FC8703-BBDE-4D58-93C9-E945F9EB5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02A76C-17B7-4EA9-B95C-70D5CAA74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Token-based billing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EA8874-8AED-41AC-A63F-0B64EFB86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5C3D98-0CD6-4ED0-8B77-99280D049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Copilot Studio · Cowork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GitHub Harness</a:t>
            </a:r>
          </a:p>
        </p:txBody>
      </p:sp>
      <p:cxnSp>
        <p:nvCxnSpPr>
          <p:cNvPr id="483" name=""/>
          <p:cNvCxnSpPr/>
          <p:nvPr/>
        </p:nvCxnSpPr>
        <p:spPr>
          <a:xfrm xmlns:a="http://schemas.openxmlformats.org/drawingml/2006/main">
            <a:off x="3233738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524B69-DB59-49B2-B60E-E044789C4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BB82AD-ADD7-4729-ABAF-BEE8D0429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ENVIRONMENTS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A9F7B7-3462-460F-B992-C04412CF9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EC08C7-49F1-45B4-A746-07E68DF72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From the Default environment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CCE958-1FBE-4EC6-8CF9-9CF6E7194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457E97-896F-4E55-AE6E-99838A7A5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to a multi-environment structure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2F4552-3DEC-4C6A-A1F8-B76A51E8A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D2F6ED-D9A3-4B08-B1EF-AA284B9D7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Structure · operations · security</a:t>
            </a:r>
          </a:p>
        </p:txBody>
      </p:sp>
      <p:cxnSp>
        <p:nvCxnSpPr>
          <p:cNvPr id="492" name=""/>
          <p:cNvCxnSpPr/>
          <p:nvPr/>
        </p:nvCxnSpPr>
        <p:spPr>
          <a:xfrm xmlns:a="http://schemas.openxmlformats.org/drawingml/2006/main">
            <a:off x="6096000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D28FE7-6B25-4AF6-B1DB-4BD748E24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B50D60C-9CE4-47AA-A0F4-E0B75C858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CONTROLS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2F58081-9335-44BD-AFA6-812065F43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183D85-EFD9-4BCE-9286-9C656FA3B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New features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D3C8545-BA25-49E1-A201-4BF4D0DA3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82EEF07-77D8-45EB-B01B-01E762D29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Security settings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F173BC-F8AA-4B6D-A9CF-0066D2ACA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09E14D8-363F-4DA1-96A3-B0279F5D3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Continuous review</a:t>
            </a:r>
          </a:p>
        </p:txBody>
      </p:sp>
      <p:cxnSp>
        <p:nvCxnSpPr>
          <p:cNvPr id="501" name=""/>
          <p:cNvCxnSpPr/>
          <p:nvPr/>
        </p:nvCxnSpPr>
        <p:spPr>
          <a:xfrm xmlns:a="http://schemas.openxmlformats.org/drawingml/2006/main">
            <a:off x="8958263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0CB5118-5D1B-462E-9DF5-82DB7779E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579D392-B37E-434B-BFAD-B94BEDA2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ACCOUNTABILITY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C512818-687A-4FDE-A0BC-DE4259373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4194789-4E22-4F03-9D24-0960C2F8D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Finance · operations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C1976AB-197D-45CD-AC4E-299CC8AC9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7787FB1-42D1-4E04-BD49-E4BF84FB5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Security · governance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348F018-76BD-4446-AF6D-175E69E71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F335E59-0F0A-4D8B-A06F-25163EA5C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Development · skills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ABF9689-6B81-4537-BAF6-5B40E3318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67350"/>
            <a:ext cx="11201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27FE6F1-CA3C-48C0-9C28-9E9BF969B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29275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Shared question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E4FF6B2-83D4-4C38-ABCC-D3244E023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581650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Who owns finance, operations, security, governance and development?</a:t>
            </a:r>
          </a:p>
        </p:txBody>
      </p:sp>
    </p:spTree>
    <p:extLst>
      <p:ext uri="{BB962C8B-B14F-4D97-AF65-F5344CB8AC3E}">
        <p14:creationId xmlns:p14="http://schemas.microsoft.com/office/powerpoint/2010/main" val="89922087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C898732-B242-4BC7-B77A-1EEC22E62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ITEM 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2F6BF1-AF3D-408B-93B8-F4EEF53E2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DANIEL CORYDON-PETERSEN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14A77D-5380-445D-8855-98D4103C0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Vibe coding: local value or operational burden?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98D440-3635-4353-93FC-16A3048C4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2DFB00-FB65-402A-8FEF-B68BB28DC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Small solutions can be built close to users — but still need a life after the demo.</a:t>
            </a:r>
          </a:p>
        </p:txBody>
      </p:sp>
      <p:cxnSp>
        <p:nvCxnSpPr>
          <p:cNvPr id="107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7C3E18-DE69-4D96-A7E5-4CD030C19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05552F-F072-4C49-9FF4-C132E8191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2C649F-8DD4-4CD4-A803-825F658C2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71700"/>
            <a:ext cx="53149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C3EABC-8EC3-4AE8-8E3F-97CB59CC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171700"/>
            <a:ext cx="53149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BE4913-E2D2-4BD3-85A1-863822963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38400"/>
            <a:ext cx="4667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POTENTIAL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C89D5A-2275-4B45-8126-009528898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242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4449CF-B6C6-4338-BFF5-95E99753E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28950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Development close to users' real needs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418ACF-565D-4F64-A142-0BB3F269C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671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48E033-BA80-4F88-8E97-190BF8325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571875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Small local problems the market will not solve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F3C56F-F2E2-486A-9818-A12361B3F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100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FD320B-AC56-4A2A-9E30-155D9FC73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14800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Rapid tests without sensitive data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4C577D-5643-4D26-B794-CA9BD9D6D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43840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OPERATIONAL BURDEN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E281C1F-C3DE-4C4E-9135-D52848307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242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FCF497-98E7-49A9-B6CD-036CF8EA7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028950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Hosting, maintenance and security updates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C4E77BB-87EF-442F-B7BC-BAE94406C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671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82CA990-807B-4F97-AB9A-3CBEDA5B8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571875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Cloud, Docker and review skills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BC8DF12-6280-4710-B956-55A610D0A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2100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1139C3-D1A9-4B28-A1CB-399C58C7F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114800"/>
            <a:ext cx="4381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LLM dependency, prices and resource use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4FDBE62-720C-4F92-B1BB-F03C4FD93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172075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GLADSAXE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574C39-4111-4C2C-A376-1E53A91A6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292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 cautious pause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150FB27-FFD0-4085-B25D-2958A34C6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172075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RUDERSDAL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A741070-0F08-4E31-8479-F182D601A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429250"/>
            <a:ext cx="323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Small team close to users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FBF5039-7270-4357-BF74-88E3D61DF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200650"/>
            <a:ext cx="44577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5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When is a solution small enough to build — and important enough to operate?</a:t>
            </a:r>
          </a:p>
        </p:txBody>
      </p:sp>
    </p:spTree>
    <p:extLst>
      <p:ext uri="{BB962C8B-B14F-4D97-AF65-F5344CB8AC3E}">
        <p14:creationId xmlns:p14="http://schemas.microsoft.com/office/powerpoint/2010/main" val="9185956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69BFA5-6A9F-4C65-9D31-6B7228A8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MINUTES · VIBE CODING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D97302-C04A-4E0B-BD73-BA380520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SHARED DISCUSSION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DFE93D-6B25-4858-8738-8F15B45FB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Three prototypes made the value tangible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2DDF64-DD80-45DF-B6C2-503FA5A1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173856-ABAE-4D45-AC02-37906D10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Rapid development was used to test needs, quality and operational implications.</a:t>
            </a:r>
          </a:p>
        </p:txBody>
      </p:sp>
      <p:cxnSp>
        <p:nvCxnSpPr>
          <p:cNvPr id="232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A82DB7-5881-466B-932F-7C827E07D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7CF977-58E8-43EA-BCC4-77F2F375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E109D1-6669-4CB9-AF44-E3B2883C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11201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46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Small problems can be tested before they become large systems.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4CE5E6-5233-4C68-B808-028BE394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47D71E-A0EC-4FD0-8C4F-925E372BB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BUDGET ANNEXES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5CFCB4-6EA4-471A-AFB7-318EE812C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Search across c. 700 documents · direct result display</a:t>
            </a:r>
          </a:p>
        </p:txBody>
      </p:sp>
      <p:cxnSp>
        <p:nvCxnSpPr>
          <p:cNvPr id="239" name=""/>
          <p:cNvCxnSpPr/>
          <p:nvPr/>
        </p:nvCxnSpPr>
        <p:spPr>
          <a:xfrm xmlns:a="http://schemas.openxmlformats.org/drawingml/2006/main">
            <a:off x="40195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CD0B1-BA94-47A3-9F91-A3A49017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226739-2530-4ABF-8230-30540E9D7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INVOICE API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78D60A-5D08-40D2-BA11-414E0F75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XML/PDF in · structured JSON out</a:t>
            </a:r>
          </a:p>
        </p:txBody>
      </p:sp>
      <p:cxnSp>
        <p:nvCxnSpPr>
          <p:cNvPr id="243" name=""/>
          <p:cNvCxnSpPr/>
          <p:nvPr/>
        </p:nvCxnSpPr>
        <p:spPr>
          <a:xfrm xmlns:a="http://schemas.openxmlformats.org/drawingml/2006/main">
            <a:off x="7753350" y="3333750"/>
            <a:ext cx="95" cy="16573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93A632-3AB5-4793-AB0D-F4206FF9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57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4E8CB9-41EE-4337-8D9C-C00E70977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33800"/>
            <a:ext cx="333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DEAD LINKS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68B056-F0C0-462C-B58C-8C1073BD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33875"/>
            <a:ext cx="2876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Errors shown in context · faster correction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A3D0B9-E819-4DB8-A55A-3DD39CBE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276850"/>
            <a:ext cx="6438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0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231E11-C330-4F60-975D-90944071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429250"/>
            <a:ext cx="598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The prototypes created learning — not production readiness</a:t>
            </a:r>
          </a:p>
        </p:txBody>
      </p:sp>
    </p:spTree>
    <p:extLst>
      <p:ext uri="{BB962C8B-B14F-4D97-AF65-F5344CB8AC3E}">
        <p14:creationId xmlns:p14="http://schemas.microsoft.com/office/powerpoint/2010/main" val="172648232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64CA5C6-4064-4872-A39A-11C8C2938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ITEM 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BBCE5B-6354-4FF4-B300-32ECC034D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KIM STANNOV SØVSØ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DE10B5-9F28-4D80-B69B-42FCF6224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3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Agentic engineering is moving through the full delivery chain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6604EF-621F-423D-B9CB-706B67C1E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64038D-3105-4AE5-AA55-3BAA3D152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At ITK, agents support work from needs discovery to production systems.</a:t>
            </a:r>
          </a:p>
        </p:txBody>
      </p:sp>
      <p:cxnSp>
        <p:nvCxnSpPr>
          <p:cNvPr id="149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5F6DCC-0DDF-4E06-888F-9D15CC973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9022E4-70A3-4AAF-B613-4E1C0C7BD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cxnSp>
        <p:nvCxnSpPr>
          <p:cNvPr id="152" name=""/>
          <p:cNvCxnSpPr/>
          <p:nvPr/>
        </p:nvCxnSpPr>
        <p:spPr>
          <a:xfrm xmlns:a="http://schemas.openxmlformats.org/drawingml/2006/main">
            <a:off x="876300" y="3067050"/>
            <a:ext cx="906780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310020"/>
            </a:solidFill>
            <a:prstDash val="solid"/>
          </a:ln>
        </p:spPr>
      </p:cxn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852522-882A-43E6-B831-05EB010AE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BAB5C0-9215-4911-A2DE-1F14C329C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2D203B-8F12-4792-BCB6-59B80943A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Concept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D3734F-5C09-4F4B-8A05-A2F879984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Close to users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and needs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666A0C-6207-4084-A9E0-0C02F71B5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5CEFF1-59B2-4E44-8BA2-FC78EEDF1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B848F3-D16A-4A6A-9FE7-8E6E8D6A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Design &amp; UX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3BDE6E-AE5A-4635-8624-8A9EDD0E3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From idea to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usable solution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251CF7-3B0A-40CE-BAFC-E0894B6FD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F9586D-2AE5-4937-B6E5-A22FFCAF0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F04B35-DC4A-4264-A3A4-165D0AC3A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Development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46A726-4CF1-48F6-B5A9-DB0F0D4F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Agentic coding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with shared practices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EE9A64-5293-4F12-BDB5-4F37671D3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1ABC17-417A-4AC9-BAFE-2A3A668C9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E958A3-5CA2-4439-BEBC-C5E08D6A9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Quality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FA803F-C9E5-4AE1-908B-39927A3D3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Documentation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testing · release notes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0D37A6C-30DD-4DBC-A66B-466487358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9718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EA71144-D71C-4DC6-A1C9-F4F01A872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428875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95CCA6E-6010-4339-A994-8055CFCAB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33375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Production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A2E098B-8803-4F7C-B2B9-B87B6D960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752850"/>
            <a:ext cx="175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Systems built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to last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DEF3038-3E7C-4BB8-B63E-AA784E095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62500"/>
            <a:ext cx="72009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65E46DB-4F20-4452-97E1-19653EC6E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META LAYER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5DCCAA7-CB28-408E-89A0-220ACCB0D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57800"/>
            <a:ext cx="670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Shared repos  ·  shared agent skills  ·  standards  ·  upskilling  ·  organisation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B9D4098-D129-41CC-8CC7-2AB5BC08A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762500"/>
            <a:ext cx="36766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84F0227-0533-452C-B2D5-5B702F40B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9530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LOCAL MODELS / GPU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74D54D0-D131-44B6-B7A7-AC4ACFA21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2482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More predictable costs — fewer credit surprises</a:t>
            </a:r>
          </a:p>
        </p:txBody>
      </p:sp>
    </p:spTree>
    <p:extLst>
      <p:ext uri="{BB962C8B-B14F-4D97-AF65-F5344CB8AC3E}">
        <p14:creationId xmlns:p14="http://schemas.microsoft.com/office/powerpoint/2010/main" val="1249812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D247CAF-D607-48D2-BC04-E1E49DC02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MINUTES · 2–4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9D72FB-EBB5-4A48-A71F-A6F96F1AF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SHARED DISCUSSION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815050-F47B-4986-9E9D-609391060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Operational responsibility starts when the demo ends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782C4A-4D4D-480D-986B-8B792ACF3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097D58-76E9-40B3-9CCF-567D3098D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The key tension was how to match rapid development with sustainable ownership.</a:t>
            </a:r>
          </a:p>
        </p:txBody>
      </p:sp>
      <p:cxnSp>
        <p:nvCxnSpPr>
          <p:cNvPr id="472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297773-B653-4415-AC47-FDF5F99D6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D929F9-CBCD-45A5-8DE4-8F15B2E2B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2D6126-D898-40D7-8471-A963D08CA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F97C9B-3EB5-4BCA-AD4B-D01762385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CLARIFY FIRST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1B1B18-7DD3-4B52-8AA8-B984F1116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B9F32B-5666-4867-81B7-E7F6BB213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Existing system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FC8703-BBDE-4D58-93C9-E945F9EB5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02A76C-17B7-4EA9-B95C-70D5CAA74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RPA or process change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EA8874-8AED-41AC-A63F-0B64EFB86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5C3D98-0CD6-4ED0-8B77-99280D049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Clear purpose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before tools</a:t>
            </a:r>
          </a:p>
        </p:txBody>
      </p:sp>
      <p:cxnSp>
        <p:nvCxnSpPr>
          <p:cNvPr id="483" name=""/>
          <p:cNvCxnSpPr/>
          <p:nvPr/>
        </p:nvCxnSpPr>
        <p:spPr>
          <a:xfrm xmlns:a="http://schemas.openxmlformats.org/drawingml/2006/main">
            <a:off x="3233738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524B69-DB59-49B2-B60E-E044789C4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BB82AD-ADD7-4729-ABAF-BEE8D0429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ASSESS RISK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A9F7B7-3462-460F-B992-C04412CF9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EC08C7-49F1-45B4-A746-07E68DF72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Data &amp; integrations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CCE958-1FBE-4EC6-8CF9-9CF6E7194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457E97-896F-4E55-AE6E-99838A7A5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Users &amp; scale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2F4552-3DEC-4C6A-A1F8-B76A51E8A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7563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D2F6ED-D9A3-4B08-B1EF-AA284B9D7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8063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Impact of failure</a:t>
            </a:r>
          </a:p>
        </p:txBody>
      </p:sp>
      <p:cxnSp>
        <p:nvCxnSpPr>
          <p:cNvPr id="492" name=""/>
          <p:cNvCxnSpPr/>
          <p:nvPr/>
        </p:nvCxnSpPr>
        <p:spPr>
          <a:xfrm xmlns:a="http://schemas.openxmlformats.org/drawingml/2006/main">
            <a:off x="6096000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D28FE7-6B25-4AF6-B1DB-4BD748E24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B50D60C-9CE4-47AA-A0F4-E0B75C858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ASSIGN OWNERSHIP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2F58081-9335-44BD-AFA6-812065F43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183D85-EFD9-4BCE-9286-9C656FA3B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Business owner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D3C8545-BA25-49E1-A201-4BF4D0DA3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82EEF07-77D8-45EB-B01B-01E762D29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Code review &amp; documentation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F173BC-F8AA-4B6D-A9CF-0066D2ACA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09E14D8-363F-4DA1-96A3-B0279F5D3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Operations · security · legal</a:t>
            </a:r>
          </a:p>
        </p:txBody>
      </p:sp>
      <p:cxnSp>
        <p:nvCxnSpPr>
          <p:cNvPr id="501" name=""/>
          <p:cNvCxnSpPr/>
          <p:nvPr/>
        </p:nvCxnSpPr>
        <p:spPr>
          <a:xfrm xmlns:a="http://schemas.openxmlformats.org/drawingml/2006/main">
            <a:off x="8958263" y="2266950"/>
            <a:ext cx="95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0CB5118-5D1B-462E-9DF5-82DB7779E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2266950"/>
            <a:ext cx="2614613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579D392-B37E-434B-BFAD-B94BEDA2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2667000"/>
            <a:ext cx="2614613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CHOOSE A PATH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C512818-687A-4FDE-A0BC-DE4259373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33528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4194789-4E22-4F03-9D24-0960C2F8D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325755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Stop or time-box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C1976AB-197D-45CD-AC4E-299CC8AC9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3838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7787FB1-42D1-4E04-BD49-E4BF84FB5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3743325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Controlled small solution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348F018-76BD-4446-AF6D-175E69E71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2088" y="43243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F335E59-0F0A-4D8B-A06F-25163EA5C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2588" y="4229100"/>
            <a:ext cx="2424113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Productise or hand over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ABF9689-6B81-4537-BAF6-5B40E3318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67350"/>
            <a:ext cx="11201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27FE6F1-CA3C-48C0-9C28-9E9BF969B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29275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SHARED PRINCIPLE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E4FF6B2-83D4-4C38-ABCC-D3244E023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581650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The higher the risk and criticality, the more formal the governance</a:t>
            </a:r>
          </a:p>
        </p:txBody>
      </p:sp>
    </p:spTree>
    <p:extLst>
      <p:ext uri="{BB962C8B-B14F-4D97-AF65-F5344CB8AC3E}">
        <p14:creationId xmlns:p14="http://schemas.microsoft.com/office/powerpoint/2010/main" val="89922087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1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09139CA-FB68-4AF0-B49D-A7B5354BE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ITEM 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8F4991-C0D8-422F-B3BC-4F629AF00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MORTEN INGEMANN ZEINER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4ED062-58BE-40E3-A8AB-4DBEAC8C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9600"/>
            <a:ext cx="11201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Claude Code and KONTEKST: security meets law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8B7C66-C2F1-48EF-828A-9602C9103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95400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15123C-727E-4C56-9265-C0AA11683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Two cases where technical capability depends on clear guardrails.</a:t>
            </a:r>
          </a:p>
        </p:txBody>
      </p:sp>
      <p:cxnSp>
        <p:nvCxnSpPr>
          <p:cNvPr id="105" name=""/>
          <p:cNvCxnSpPr/>
          <p:nvPr/>
        </p:nvCxnSpPr>
        <p:spPr>
          <a:xfrm xmlns:a="http://schemas.openxmlformats.org/drawingml/2006/main">
            <a:off x="495300" y="6343650"/>
            <a:ext cx="11201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E1D9D6"/>
            </a:solidFill>
            <a:prstDash val="solid"/>
          </a:ln>
        </p:spPr>
      </p:cxn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ECE783-FAB2-40C1-99C2-0C763AFE8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5795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AI ALLIANCEN  ·  ODENSE  ·  03.09.2026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329341-C9DA-4A61-ABF9-10E98D344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5B2346"/>
                </a:solidFill>
                <a:latin typeface="Helvetica Neue"/>
                <a:ea typeface="Helvetica Neue"/>
                <a:cs typeface="Helvetica Neue"/>
              </a:rPr>
              <a:t>09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A8E83C-A9ED-4537-AC7C-FFF430834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09800"/>
            <a:ext cx="5238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00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AE6F7B-59AE-4158-9D64-F0BE7110F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209800"/>
            <a:ext cx="5238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7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8196D8-0665-4045-B862-0067AD8BE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955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CLAUDE CODE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A4156B-D75F-4FF1-B549-618A99A18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14650"/>
            <a:ext cx="4476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IT SECURITY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522EF7-4A51-4807-857D-81EB27061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29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F4CCDE-35AC-4B03-956C-B869C4CA5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337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Access is at an early stage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CBC1D2-D4B2-46D2-925D-EF8525523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7343AA-DBDB-43D2-94DC-74CE86DE1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8620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Concerns about the tool and the solutions it can create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715805-F7C2-4000-86B2-DA045728D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33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8A87BD-ED85-4E4D-B950-0A4C3C440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386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5F1EA"/>
                </a:solidFill>
                <a:latin typeface="Helvetica Neue"/>
                <a:ea typeface="Helvetica Neue"/>
                <a:cs typeface="Helvetica Neue"/>
              </a:rPr>
              <a:t>What requirements must be met before use?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DF8D47-CFF1-494A-87F2-C906D9BBF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4955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KONTEKST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C83D77C-DFAB-44D9-86EA-7B294884C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14650"/>
            <a:ext cx="4476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74F4F"/>
                </a:solidFill>
                <a:latin typeface="Helvetica Neue"/>
                <a:ea typeface="Helvetica Neue"/>
                <a:cs typeface="Helvetica Neue"/>
              </a:rPr>
              <a:t>LEGAL  ·  IF TIME ALLOWS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D9854A9-3F09-4DC7-9035-372DCFD24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4290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842202-8641-48C1-B530-29D42827D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3337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AI-assisted interpreting in schools and childcare settings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F19141-EE22-4634-AC1E-D3F0C9CEF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06DF4ED-96A3-4475-94AC-44196253C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88620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Lessons from the legal review process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00CC47-799C-4A05-84EA-83E616E8A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5339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4F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36429AB-E0A4-4717-BE67-402D5A4B4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43865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F4655"/>
                </a:solidFill>
                <a:latin typeface="Helvetica Neue"/>
                <a:ea typeface="Helvetica Neue"/>
                <a:cs typeface="Helvetica Neue"/>
              </a:rPr>
              <a:t>Challenges in establishing a clear legal basis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1814AFC-84F7-4889-AC1E-342355732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86400"/>
            <a:ext cx="11201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310020"/>
                </a:solidFill>
                <a:latin typeface="Helvetica Neue"/>
                <a:ea typeface="Helvetica Neue"/>
                <a:cs typeface="Helvetica Neue"/>
              </a:rPr>
              <a:t>What must be clear before we move from test to production deployment?</a:t>
            </a:r>
          </a:p>
        </p:txBody>
      </p:sp>
    </p:spTree>
    <p:extLst>
      <p:ext uri="{BB962C8B-B14F-4D97-AF65-F5344CB8AC3E}">
        <p14:creationId xmlns:p14="http://schemas.microsoft.com/office/powerpoint/2010/main" val="71065119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2026-09-03T23:58:12.1820000Z</dcterms:created>
  <dcterms:modified xsi:type="dcterms:W3CDTF">2026-09-03T23:58:12.1820000Z</dcterms:modified>
</coreProperties>
</file>