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f87101799b0442c" /><Relationship Type="http://schemas.openxmlformats.org/officeDocument/2006/relationships/extended-properties" Target="/docProps/app.xml" Id="Rfbf5911c348444b1" /><Relationship Type="http://schemas.openxmlformats.org/officeDocument/2006/relationships/officeDocument" Target="/ppt/presentation.xml" Id="R7cb8a661f1f641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ec00667e14c6e"/>
  </p:sldMasterIdLst>
  <p:notesMasterIdLst>
    <p:notesMasterId xmlns:r="http://schemas.openxmlformats.org/officeDocument/2006/relationships" r:id="R15c1c4a2fd4a4dfd"/>
  </p:notesMasterIdLst>
  <p:sldIdLst>
    <p:sldId xmlns:r="http://schemas.openxmlformats.org/officeDocument/2006/relationships" id="256" r:id="Radda4ff354c44aa0"/>
    <p:sldId xmlns:r="http://schemas.openxmlformats.org/officeDocument/2006/relationships" id="257" r:id="Rab0f9f7319b64ce3"/>
    <p:sldId xmlns:r="http://schemas.openxmlformats.org/officeDocument/2006/relationships" id="258" r:id="R92f845d94ee24aa3"/>
    <p:sldId xmlns:r="http://schemas.openxmlformats.org/officeDocument/2006/relationships" id="259" r:id="R3da6cfd64e384977"/>
    <p:sldId xmlns:r="http://schemas.openxmlformats.org/officeDocument/2006/relationships" id="260" r:id="R906c4265579b416a"/>
    <p:sldId xmlns:r="http://schemas.openxmlformats.org/officeDocument/2006/relationships" id="261" r:id="Rf347d9d11e3a4f10"/>
    <p:sldId xmlns:r="http://schemas.openxmlformats.org/officeDocument/2006/relationships" id="262" r:id="Ra1784f1b9a334878"/>
    <p:sldId xmlns:r="http://schemas.openxmlformats.org/officeDocument/2006/relationships" id="263" r:id="R6eb151994f774c25"/>
    <p:sldId xmlns:r="http://schemas.openxmlformats.org/officeDocument/2006/relationships" id="264" r:id="Rbb8d86e74d6e4597"/>
    <p:sldId xmlns:r="http://schemas.openxmlformats.org/officeDocument/2006/relationships" id="265" r:id="Rc009c6843d934f00"/>
    <p:sldId xmlns:r="http://schemas.openxmlformats.org/officeDocument/2006/relationships" id="266" r:id="Rc298214834be4fba"/>
    <p:sldId xmlns:r="http://schemas.openxmlformats.org/officeDocument/2006/relationships" id="267" r:id="Rb0891c64c8034678"/>
    <p:sldId xmlns:r="http://schemas.openxmlformats.org/officeDocument/2006/relationships" id="268" r:id="R54ce18713ce643cd"/>
    <p:sldId xmlns:r="http://schemas.openxmlformats.org/officeDocument/2006/relationships" id="269" r:id="R11bbfe9474214419"/>
    <p:sldId xmlns:r="http://schemas.openxmlformats.org/officeDocument/2006/relationships" id="270" r:id="R4997772b4c444d03"/>
    <p:sldId xmlns:r="http://schemas.openxmlformats.org/officeDocument/2006/relationships" id="271" r:id="R3270c43bbd9146c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0b1fc35adf748ba" /><Relationship Type="http://schemas.openxmlformats.org/officeDocument/2006/relationships/slideMaster" Target="/ppt/slideMasters/slideMaster1.xml" Id="R367ec00667e14c6e" /><Relationship Type="http://schemas.openxmlformats.org/officeDocument/2006/relationships/notesMaster" Target="/ppt/notesMasters/notesMaster1.xml" Id="R15c1c4a2fd4a4dfd" /><Relationship Type="http://schemas.openxmlformats.org/officeDocument/2006/relationships/presProps" Target="/ppt/presProps.xml" Id="R250bcd33d48c44ef" /><Relationship Type="http://schemas.openxmlformats.org/officeDocument/2006/relationships/tableStyles" Target="/ppt/tableStyles.xml" Id="Rddaf926458c44596" /><Relationship Type="http://schemas.openxmlformats.org/officeDocument/2006/relationships/slide" Target="/ppt/slides/slide1.xml" Id="Radda4ff354c44aa0" /><Relationship Type="http://schemas.openxmlformats.org/officeDocument/2006/relationships/slide" Target="/ppt/slides/slide2.xml" Id="Rab0f9f7319b64ce3" /><Relationship Type="http://schemas.openxmlformats.org/officeDocument/2006/relationships/slide" Target="/ppt/slides/slide3.xml" Id="R92f845d94ee24aa3" /><Relationship Type="http://schemas.openxmlformats.org/officeDocument/2006/relationships/slide" Target="/ppt/slides/slide4.xml" Id="R3da6cfd64e384977" /><Relationship Type="http://schemas.openxmlformats.org/officeDocument/2006/relationships/slide" Target="/ppt/slides/slide5.xml" Id="R906c4265579b416a" /><Relationship Type="http://schemas.openxmlformats.org/officeDocument/2006/relationships/slide" Target="/ppt/slides/slide6.xml" Id="Rf347d9d11e3a4f10" /><Relationship Type="http://schemas.openxmlformats.org/officeDocument/2006/relationships/slide" Target="/ppt/slides/slide7.xml" Id="Ra1784f1b9a334878" /><Relationship Type="http://schemas.openxmlformats.org/officeDocument/2006/relationships/slide" Target="/ppt/slides/slide8.xml" Id="R6eb151994f774c25" /><Relationship Type="http://schemas.openxmlformats.org/officeDocument/2006/relationships/slide" Target="/ppt/slides/slide9.xml" Id="Rbb8d86e74d6e4597" /><Relationship Type="http://schemas.openxmlformats.org/officeDocument/2006/relationships/slide" Target="/ppt/slides/slide10.xml" Id="Rc009c6843d934f00" /><Relationship Type="http://schemas.openxmlformats.org/officeDocument/2006/relationships/slide" Target="/ppt/slides/slide11.xml" Id="Rc298214834be4fba" /><Relationship Type="http://schemas.openxmlformats.org/officeDocument/2006/relationships/slide" Target="/ppt/slides/slide12.xml" Id="Rb0891c64c8034678" /><Relationship Type="http://schemas.openxmlformats.org/officeDocument/2006/relationships/slide" Target="/ppt/slides/slide13.xml" Id="R54ce18713ce643cd" /><Relationship Type="http://schemas.openxmlformats.org/officeDocument/2006/relationships/slide" Target="/ppt/slides/slide14.xml" Id="R11bbfe9474214419" /><Relationship Type="http://schemas.openxmlformats.org/officeDocument/2006/relationships/slide" Target="/ppt/slides/slide15.xml" Id="R4997772b4c444d03" /><Relationship Type="http://schemas.openxmlformats.org/officeDocument/2006/relationships/slide" Target="/ppt/slides/slide16.xml" Id="R3270c43bbd9146c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9ea9dbbb663448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c79382298d84bfa" /><Relationship Type="http://schemas.openxmlformats.org/officeDocument/2006/relationships/notesMaster" Target="/ppt/notesMasters/notesMaster1.xml" Id="Rc53e078283714a2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59f80a849c24bed" /><Relationship Type="http://schemas.openxmlformats.org/officeDocument/2006/relationships/notesMaster" Target="/ppt/notesMasters/notesMaster1.xml" Id="R9a1b6454c6764be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399016424824685" /><Relationship Type="http://schemas.openxmlformats.org/officeDocument/2006/relationships/notesMaster" Target="/ppt/notesMasters/notesMaster1.xml" Id="Rbc10e244abc6494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9342f08a8e34692" /><Relationship Type="http://schemas.openxmlformats.org/officeDocument/2006/relationships/notesMaster" Target="/ppt/notesMasters/notesMaster1.xml" Id="Rd197b10e707f40a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7310d7d1c3b4905" /><Relationship Type="http://schemas.openxmlformats.org/officeDocument/2006/relationships/notesMaster" Target="/ppt/notesMasters/notesMaster1.xml" Id="R65fc70682d204c3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3dfe5bbf42348a5" /><Relationship Type="http://schemas.openxmlformats.org/officeDocument/2006/relationships/notesMaster" Target="/ppt/notesMasters/notesMaster1.xml" Id="R3c3beb2431924aa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2298f5f0a19436d" /><Relationship Type="http://schemas.openxmlformats.org/officeDocument/2006/relationships/notesMaster" Target="/ppt/notesMasters/notesMaster1.xml" Id="R798acbc565c740c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5b7088233ba4162" /><Relationship Type="http://schemas.openxmlformats.org/officeDocument/2006/relationships/notesMaster" Target="/ppt/notesMasters/notesMaster1.xml" Id="R868c365725f74f8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12226565fc24f25" /><Relationship Type="http://schemas.openxmlformats.org/officeDocument/2006/relationships/notesMaster" Target="/ppt/notesMasters/notesMaster1.xml" Id="R116cf731bca54de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a3a83ca54574ccb" /><Relationship Type="http://schemas.openxmlformats.org/officeDocument/2006/relationships/notesMaster" Target="/ppt/notesMasters/notesMaster1.xml" Id="R1af079939a08474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e1342eee0764325" /><Relationship Type="http://schemas.openxmlformats.org/officeDocument/2006/relationships/notesMaster" Target="/ppt/notesMasters/notesMaster1.xml" Id="Rdb0181750a78435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cd1c5923cf143af" /><Relationship Type="http://schemas.openxmlformats.org/officeDocument/2006/relationships/notesMaster" Target="/ppt/notesMasters/notesMaster1.xml" Id="R30eda4a9df1b45d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d4661dcaff94022" /><Relationship Type="http://schemas.openxmlformats.org/officeDocument/2006/relationships/notesMaster" Target="/ppt/notesMasters/notesMaster1.xml" Id="R30cbecc3df984ab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0fd9aa24b304843" /><Relationship Type="http://schemas.openxmlformats.org/officeDocument/2006/relationships/notesMaster" Target="/ppt/notesMasters/notesMaster1.xml" Id="Rb8c65717a4d047c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56c4f0d38314989" /><Relationship Type="http://schemas.openxmlformats.org/officeDocument/2006/relationships/notesMaster" Target="/ppt/notesMasters/notesMaster1.xml" Id="Recec41a6d7c242b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c6eb17237594bca" /><Relationship Type="http://schemas.openxmlformats.org/officeDocument/2006/relationships/notesMaster" Target="/ppt/notesMasters/notesMaster1.xml" Id="R882852a4e484479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Design and original meeting material: /Users/parthee/Documents/Codex/2026-08-30/ba/outputs/AI-Alliancen-Moede-Odense-2026-09-03-harness-teknisk.pptx.</a:t>
            </a:r>
          </a:p>
          <a:p xmlns:a="http://schemas.openxmlformats.org/drawingml/2006/main">
            <a:r>
              <a:t>- Expanded meeting minutes: /Users/parthee/Downloads/AI_Alliancen_udvidet_moedereferat_2026-09-03 1.pdf.</a:t>
            </a:r>
          </a:p>
          <a:p xmlns:a="http://schemas.openxmlformats.org/drawingml/2006/main">
            <a:r>
              <a:t>- AI-generated Copilot notes: /Users/parthee/.codex/attachments/5d255426-51f5-4d4e-b906-619d19fb8aa2/pasted-text.txt.</a:t>
            </a:r>
          </a:p>
          <a:p xmlns:a="http://schemas.openxmlformats.org/drawingml/2006/main">
            <a:r>
              <a:t>- The visible minutes use corroborated themes and avoid uncertain speaker attribution.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/Users/parthee/Downloads/AI_Alliancen_udvidet_moedereferat_2026-09-03 1.pdf, page 11.</a:t>
            </a:r>
          </a:p>
          <a:p xmlns:a="http://schemas.openxmlformats.org/drawingml/2006/main">
            <a:r>
              <a:t>- /Users/parthee/.codex/attachments/5d255426-51f5-4d4e-b906-619d19fb8aa2/pasted-text.txt, section “AI-Oversættelse Og Juridiske Rammer”.</a:t>
            </a:r>
          </a:p>
          <a:p xmlns:a="http://schemas.openxmlformats.org/drawingml/2006/main">
            <a:r>
              <a:t>- Specific legal conclusions, storage periods, suppliers and technical processing details were omitted because they require separate verification.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technical architecture deck: /Users/parthee/Library/Mobile Documents/com~apple~CloudDocs/agent-harness-technical-architecture-en-extended.pptx.</a:t>
            </a:r>
          </a:p>
          <a:p xmlns:a="http://schemas.openxmlformats.org/drawingml/2006/main">
            <a:r>
              <a:t>- Visible content is adapted from source slides 2, 4-6, 8-10 and 14-17.</a:t>
            </a:r>
          </a:p>
          <a:p xmlns:a="http://schemas.openxmlformats.org/drawingml/2006/main">
            <a:r>
              <a:t>- Core principle: the enforcement boundary remains outside the replaceable agent engine.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hackathon proposal: /Users/parthee/Desktop/Offentligt_Agent_Harness_Hackathon_Forslag_DA.pptx.</a:t>
            </a:r>
          </a:p>
          <a:p xmlns:a="http://schemas.openxmlformats.org/drawingml/2006/main">
            <a:r>
              <a:t>- Technical validation model adapted from source slides 7-10 and 16 of /Users/parthee/Library/Mobile Documents/com~apple~CloudDocs/agent-harness-technical-architecture-en-extended.pptx.</a:t>
            </a:r>
          </a:p>
          <a:p xmlns:a="http://schemas.openxmlformats.org/drawingml/2006/main">
            <a:r>
              <a:t>- The hackathon is presented as a discussion proposal, not a confirmed agreement or measured result.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point 6 / mail excerpt from Astrid Vestergård Greulich in this task.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/Users/parthee/Downloads/AI_Alliancen_udvidet_moedereferat_2026-09-03 1.pdf, pages 9-10 and 12.</a:t>
            </a:r>
          </a:p>
          <a:p xmlns:a="http://schemas.openxmlformats.org/drawingml/2006/main">
            <a:r>
              <a:t>- /Users/parthee/.codex/attachments/5d255426-51f5-4d4e-b906-619d19fb8aa2/pasted-text.txt, sections “Københavns Kommunes Modulære AI-Platform”, “AI-Infrastruktur Og Modelstyring” and “Kommuneovergribende Samarbejde”.</a:t>
            </a:r>
          </a:p>
          <a:p xmlns:a="http://schemas.openxmlformats.org/drawingml/2006/main">
            <a:r>
              <a:t>- Concrete product and supplier names were omitted because they occur only in the AI-generated notes.</a:t>
            </a:r>
          </a:p>
          <a:p xmlns:a="http://schemas.openxmlformats.org/drawingml/2006/main">
            <a:r>
              <a:t>- The slide describes direction and open implementation choices, not an AI Alliance decision.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/Users/parthee/Downloads/AI_Alliancen_udvidet_moedereferat_2026-09-03 1.pdf, page 13.</a:t>
            </a:r>
          </a:p>
          <a:p xmlns:a="http://schemas.openxmlformats.org/drawingml/2006/main">
            <a:r>
              <a:t>- /Users/parthee/.codex/attachments/5d255426-51f5-4d4e-b906-619d19fb8aa2/pasted-text.txt, open issues across the governance, operations, platform and collaboration sections.</a:t>
            </a:r>
          </a:p>
          <a:p xmlns:a="http://schemas.openxmlformats.org/drawingml/2006/main">
            <a:r>
              <a:t>- The source PDF explicitly states that the questions were not closed with formal decisions.</a:t>
            </a:r>
          </a:p>
          <a:p xmlns:a="http://schemas.openxmlformats.org/drawingml/2006/main">
            <a:r>
              <a:t>- Editorial follow-up suggestions from PDF page 14 are intentionally excluded.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Parthee as presenter and the final agenda position were specified by the user in this task.</a:t>
            </a:r>
          </a:p>
          <a:p xmlns:a="http://schemas.openxmlformats.org/drawingml/2006/main">
            <a:r>
              <a:t>- https://digitaldogme.dk/ai-pagten/om-ai-kompetencepagten/ (accessed 30 August 2026).</a:t>
            </a:r>
          </a:p>
          <a:p xmlns:a="http://schemas.openxmlformats.org/drawingml/2006/main">
            <a:r>
              <a:t>- https://digitaldogme.dk/ai-pagten/ (accessed 30 August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Agenda order and presenter names are preserved from /Users/parthee/Documents/Codex/2026-08-30/ba/outputs/AI-Alliancen-Moede-Odense-2026-09-03-harness-teknisk.pptx.</a:t>
            </a:r>
          </a:p>
          <a:p xmlns:a="http://schemas.openxmlformats.org/drawingml/2006/main">
            <a:r>
              <a:t>- Minutes content is reconciled across /Users/parthee/Downloads/AI_Alliancen_udvidet_moedereferat_2026-09-03 1.pdf and /Users/parthee/.codex/attachments/5d255426-51f5-4d4e-b906-619d19fb8aa2/pasted-text.txt.</a:t>
            </a:r>
          </a:p>
          <a:p xmlns:a="http://schemas.openxmlformats.org/drawingml/2006/main">
            <a:r>
              <a:t>- REFERAT slides summarize shared discussion and are intentionally not attributed to individuals.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addition: Velatir experiences from Vejle, presented by Nichlas and Michael.</a:t>
            </a:r>
          </a:p>
          <a:p xmlns:a="http://schemas.openxmlformats.org/drawingml/2006/main">
            <a:r>
              <a:t>- No further factual detail was supplied; visible prompts are neutral discussion questions.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point 1 / mail excerpt from Jesper Schmidt in this task.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point 2 / mail excerpt from Daniel Corydon-Petersen in this task.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/Users/parthee/Downloads/AI_Alliancen_udvidet_moedereferat_2026-09-03 1.pdf, pages 4-5.</a:t>
            </a:r>
          </a:p>
          <a:p xmlns:a="http://schemas.openxmlformats.org/drawingml/2006/main">
            <a:r>
              <a:t>- /Users/parthee/.codex/attachments/5d255426-51f5-4d4e-b906-619d19fb8aa2/pasted-text.txt, section “Vibe Coding-Prototyper Og Skaleringsgrænser”.</a:t>
            </a:r>
          </a:p>
          <a:p xmlns:a="http://schemas.openxmlformats.org/drawingml/2006/main">
            <a:r>
              <a:t>- The approximate count of 700 budget documents appears in both sources.</a:t>
            </a:r>
          </a:p>
          <a:p xmlns:a="http://schemas.openxmlformats.org/drawingml/2006/main">
            <a:r>
              <a:t>- The slide avoids uncertain speaker attribution and uncorroborated commercial figures.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point 3 / mail excerpt from Kim Stannov Søvsø in this task.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/Users/parthee/Downloads/AI_Alliancen_udvidet_moedereferat_2026-09-03 1.pdf, pages 5-8.</a:t>
            </a:r>
          </a:p>
          <a:p xmlns:a="http://schemas.openxmlformats.org/drawingml/2006/main">
            <a:r>
              <a:t>- /Users/parthee/.codex/attachments/5d255426-51f5-4d4e-b906-619d19fb8aa2/pasted-text.txt, sections “Governance Og Organisatorisk Ansvar” and “Vibe Coding-Prototyper Og Skaleringsgrænser”.</a:t>
            </a:r>
          </a:p>
          <a:p xmlns:a="http://schemas.openxmlformats.org/drawingml/2006/main">
            <a:r>
              <a:t>- The four-step structure is an editorial synthesis of the discussion, not a formally adopted process.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point 4 / mail excerpt from Morten Ingemann Zeiner in this task.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7813914ad4ec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fec5353f4454edf" /><Relationship Type="http://schemas.openxmlformats.org/officeDocument/2006/relationships/slideLayout" Target="/ppt/slideLayouts/slideLayout1.xml" Id="Rb60041560bfe468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041560bfe468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0d0fb7f7544c5" /><Relationship Type="http://schemas.openxmlformats.org/officeDocument/2006/relationships/image" Target="/ppt/media/image.png" Id="R4d0836b2dad14a16" /><Relationship Type="http://schemas.openxmlformats.org/officeDocument/2006/relationships/notesSlide" Target="/ppt/notesSlides/notesSlide1.xml" Id="Rf96a27c624c04b3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da57480c34f6d" /><Relationship Type="http://schemas.openxmlformats.org/officeDocument/2006/relationships/notesSlide" Target="/ppt/notesSlides/notesSlide10.xml" Id="Ra2c5f10662b74f9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0e5f2ac99438f" /><Relationship Type="http://schemas.openxmlformats.org/officeDocument/2006/relationships/notesSlide" Target="/ppt/notesSlides/notesSlide11.xml" Id="Rbf33555c6dcc483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d6d4be74c4ad6" /><Relationship Type="http://schemas.openxmlformats.org/officeDocument/2006/relationships/notesSlide" Target="/ppt/notesSlides/notesSlide12.xml" Id="R65e1f6bcf9da4a9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097915ae64e13" /><Relationship Type="http://schemas.openxmlformats.org/officeDocument/2006/relationships/notesSlide" Target="/ppt/notesSlides/notesSlide13.xml" Id="Rd6bf3a15286244f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49dad4e9b44c0" /><Relationship Type="http://schemas.openxmlformats.org/officeDocument/2006/relationships/notesSlide" Target="/ppt/notesSlides/notesSlide14.xml" Id="Rb966f596e77341d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218fb92b249d1" /><Relationship Type="http://schemas.openxmlformats.org/officeDocument/2006/relationships/notesSlide" Target="/ppt/notesSlides/notesSlide15.xml" Id="R3e61a4471b7d443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37b196e544614" /><Relationship Type="http://schemas.openxmlformats.org/officeDocument/2006/relationships/notesSlide" Target="/ppt/notesSlides/notesSlide16.xml" Id="R4bb1fc6cb590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37a9497864b3c" /><Relationship Type="http://schemas.openxmlformats.org/officeDocument/2006/relationships/notesSlide" Target="/ppt/notesSlides/notesSlide2.xml" Id="Rffc0e4608dc64f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51618307d4362" /><Relationship Type="http://schemas.openxmlformats.org/officeDocument/2006/relationships/notesSlide" Target="/ppt/notesSlides/notesSlide3.xml" Id="R752693d17c06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45031709a41ce" /><Relationship Type="http://schemas.openxmlformats.org/officeDocument/2006/relationships/notesSlide" Target="/ppt/notesSlides/notesSlide4.xml" Id="Rdc6d11afb518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1a82d44e64905" /><Relationship Type="http://schemas.openxmlformats.org/officeDocument/2006/relationships/notesSlide" Target="/ppt/notesSlides/notesSlide5.xml" Id="Rc503c98c39ab42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f415322c34c07" /><Relationship Type="http://schemas.openxmlformats.org/officeDocument/2006/relationships/notesSlide" Target="/ppt/notesSlides/notesSlide6.xml" Id="R0771ffb5352846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8bf2be3ad4494" /><Relationship Type="http://schemas.openxmlformats.org/officeDocument/2006/relationships/notesSlide" Target="/ppt/notesSlides/notesSlide7.xml" Id="Rdeb1d8c231c4406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4288e837d4ee1" /><Relationship Type="http://schemas.openxmlformats.org/officeDocument/2006/relationships/notesSlide" Target="/ppt/notesSlides/notesSlide8.xml" Id="R6eae0d1f48b642c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1882977dc4906" /><Relationship Type="http://schemas.openxmlformats.org/officeDocument/2006/relationships/notesSlide" Target="/ppt/notesSlides/notesSlide9.xml" Id="Rd8e70dc311264ed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82B5E9-F9D3-4E50-833F-1B1C05397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E9DD4B-9A54-4726-8803-29D9A4047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66750"/>
            <a:ext cx="6000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6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AI ALLIANCEN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25A53C-A565-4E00-9304-35A819AE9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5262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MØDE &amp; REFERAT</a:t>
            </a:r>
          </a:p>
        </p:txBody>
      </p:sp>
      <p:cxnSp>
        <p:nvCxnSpPr>
          <p:cNvPr id="64" name=""/>
          <p:cNvCxnSpPr/>
          <p:nvPr/>
        </p:nvCxnSpPr>
        <p:spPr>
          <a:xfrm xmlns:a="http://schemas.openxmlformats.org/drawingml/2006/main">
            <a:off x="628650" y="2552700"/>
            <a:ext cx="400050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E1D9D6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3FC8B0-80F5-4893-877E-DD181177F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Torsdag den 3. september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4B8788-3927-46D5-BF5B-5DBF1DD7A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86125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Velatir · Odense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581112-9209-402E-AA03-820EC657F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91000"/>
            <a:ext cx="476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Oplæg og dokumenterede drøftelser samlet</a:t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i ét materiale.</a:t>
            </a:r>
          </a:p>
        </p:txBody>
      </p:sp>
      <p:pic>
        <p:nvPicPr>
          <p:cNvPr id="6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0836b2dad14a16"/>
          <a:stretch xmlns:a="http://schemas.openxmlformats.org/drawingml/2006/main"/>
        </p:blipFill>
        <p:spPr>
          <a:xfrm xmlns:a="http://schemas.openxmlformats.org/drawingml/2006/main">
            <a:off x="6953250" y="857250"/>
            <a:ext cx="4095750" cy="40957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251FF0-923F-4490-9145-514A75192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39115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VÆRT  ·  VELATIR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F1178C-BA5F-41B0-B203-132204069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5762625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00" b="1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REFERAT  ·  3.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120336611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09139CA-FB68-4AF0-B49D-A7B5354BE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REFERAT · KONTEKST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8F4991-C0D8-422F-B3BC-4F629AF00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FÆLLES DRØFTELSE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4ED062-58BE-40E3-A8AB-4DBEAC8C3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AI-tolkning skaber værdi i afgrænsede situationer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8B7C66-C2F1-48EF-828A-9602C9103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15123C-727E-4C56-9265-C0AA11683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Korte beskeder var enklest; lange samtaler krævede mere kontrol.</a:t>
            </a:r>
          </a:p>
        </p:txBody>
      </p:sp>
      <p:cxnSp>
        <p:nvCxnSpPr>
          <p:cNvPr id="93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ECE783-FAB2-40C1-99C2-0C763AFE8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329341-C9DA-4A61-ABF9-10E98D344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10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A8E83C-A9ED-4537-AC7C-FFF430834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09800"/>
            <a:ext cx="5238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AE6F7B-59AE-4158-9D64-F0BE7110F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209800"/>
            <a:ext cx="5238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8196D8-0665-4045-B862-0067AD8BE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955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HVOR DET GIVER VÆRDI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A4156B-D75F-4FF1-B549-618A99A18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14650"/>
            <a:ext cx="4476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AFGRÆNSET BRUG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522EF7-4A51-4807-857D-81EB27061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29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F4CCDE-35AC-4B03-956C-B869C4CA5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337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Korte, praktiske beskeder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CBC1D2-D4B2-46D2-925D-EF8525523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81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C7343AA-DBDB-43D2-94DC-74CE86DE1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88620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Skole- og daginstitutionsområdet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715805-F7C2-4000-86B2-DA045728D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339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8A87BD-ED85-4E4D-B950-0A4C3C440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4386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Hurtig adgang til oversættelse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8DF8D47-CFF1-494A-87F2-C906D9BBF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4955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HVOR DET BLIVER SVÆRT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C83D77C-DFAB-44D9-86EA-7B294884C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914650"/>
            <a:ext cx="4476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KVALITET &amp; RAMMER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D9854A9-3F09-4DC7-9035-372DCFD24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429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842202-8641-48C1-B530-29D42827D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3337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Lange samtaler · varierende sprogkvalitet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CF19141-EE22-4634-AC1E-D3F0C9CEF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981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06DF4ED-96A3-4475-94AC-44196253C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88620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Børn · sårbarhed · forståelse af AI-brug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500CC47-799C-4A05-84EA-83E616E8A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5339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36429AB-E0A4-4717-BE67-402D5A4B4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4386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Lyd · databehandling · kvalitetssikring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1814AFC-84F7-4889-AC1E-342355732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86400"/>
            <a:ext cx="11201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Instrukser, hjemmel og løbende kvalitetssikring er en del af løsningen</a:t>
            </a:r>
          </a:p>
        </p:txBody>
      </p:sp>
    </p:spTree>
    <p:extLst>
      <p:ext uri="{BB962C8B-B14F-4D97-AF65-F5344CB8AC3E}">
        <p14:creationId xmlns:p14="http://schemas.microsoft.com/office/powerpoint/2010/main" val="71065119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69BFA5-6A9F-4C65-9D31-6B7228A82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PUNKT 6 · DEL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D97302-C04A-4E0B-BD73-BA3805208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PARTHEE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DFE93D-6B25-4858-8738-8F15B45FB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Agent-harness: kontrollen ligger uden for agenten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2DDF64-DD80-45DF-B6C2-503FA5A1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173856-ABAE-4D45-AC02-37906D106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Motoren er udskiftelig. Myndighed og evidens ligger i eksterne komponenter.</a:t>
            </a:r>
          </a:p>
        </p:txBody>
      </p:sp>
      <p:cxnSp>
        <p:nvCxnSpPr>
          <p:cNvPr id="198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A82DB7-5881-466B-932F-7C827E07D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7CF977-58E8-43EA-BCC4-77F2F3758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11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E109D1-6669-4CB9-AF44-E3B2883C9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47900"/>
            <a:ext cx="11201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Én AgentRun = én afgrænset myndighed.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4CE5E6-5233-4C68-B808-028BE394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47D71E-A0EC-4FD0-8C4F-925E372BB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SIGNERET MANIFEST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5CFCB4-6EA4-471A-AFB7-318EE812C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Identitet · formål · data · policy · approvals</a:t>
            </a:r>
          </a:p>
        </p:txBody>
      </p:sp>
      <p:cxnSp>
        <p:nvCxnSpPr>
          <p:cNvPr id="205" name=""/>
          <p:cNvCxnSpPr/>
          <p:nvPr/>
        </p:nvCxnSpPr>
        <p:spPr>
          <a:xfrm xmlns:a="http://schemas.openxmlformats.org/drawingml/2006/main">
            <a:off x="40195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8CD0B1-BA94-47A3-9F91-A3A49017E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226739-2530-4ABF-8230-30540E9D7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ISOLERET SANDBOX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78D60A-5D08-40D2-BA11-414E0F750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Rootless · read-only · kvoter · egress deny</a:t>
            </a:r>
          </a:p>
        </p:txBody>
      </p:sp>
      <p:cxnSp>
        <p:nvCxnSpPr>
          <p:cNvPr id="209" name=""/>
          <p:cNvCxnSpPr/>
          <p:nvPr/>
        </p:nvCxnSpPr>
        <p:spPr>
          <a:xfrm xmlns:a="http://schemas.openxmlformats.org/drawingml/2006/main">
            <a:off x="77533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93A632-3AB5-4793-AB0D-F4206FF99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4E8CB9-41EE-4337-8D9C-C00E70977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GATEWAYS &amp; EVIDENS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68B056-F0C0-462C-B58C-8C1073BD0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Model · MCP · secrets · audit · releasebevis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A3D0B9-E819-4DB8-A55A-3DD39CBE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5276850"/>
            <a:ext cx="6438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0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231E11-C330-4F60-975D-90944071C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5429250"/>
            <a:ext cx="598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Skift agentmotor uden at flytte sikkerhedsgrænsen</a:t>
            </a:r>
          </a:p>
        </p:txBody>
      </p:sp>
    </p:spTree>
    <p:extLst>
      <p:ext uri="{BB962C8B-B14F-4D97-AF65-F5344CB8AC3E}">
        <p14:creationId xmlns:p14="http://schemas.microsoft.com/office/powerpoint/2010/main" val="172648232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69BFA5-6A9F-4C65-9D31-6B7228A82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PUNKT 6 · DEL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D97302-C04A-4E0B-BD73-BA3805208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PARTHEE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DFE93D-6B25-4858-8738-8F15B45FB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Hackathon: test hele sikkerhedskæden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2DDF64-DD80-45DF-B6C2-503FA5A1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173856-ABAE-4D45-AC02-37906D106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Tre lavrisiko-cases køres gennem manifest, sandbox, gateways og audit.</a:t>
            </a:r>
          </a:p>
        </p:txBody>
      </p:sp>
      <p:cxnSp>
        <p:nvCxnSpPr>
          <p:cNvPr id="198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A82DB7-5881-466B-932F-7C827E07D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7CF977-58E8-43EA-BCC4-77F2F3758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12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E109D1-6669-4CB9-AF44-E3B2883C9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47900"/>
            <a:ext cx="11201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Vi tester hele kontrolkæden — ikke kun prototypen.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4CE5E6-5233-4C68-B808-028BE394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47D71E-A0EC-4FD0-8C4F-925E372BB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CASE &amp; MANIFEST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5CFCB4-6EA4-471A-AFB7-318EE812C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Grøn/gul data · maks. L3 · tydelig ejer</a:t>
            </a:r>
          </a:p>
        </p:txBody>
      </p:sp>
      <p:cxnSp>
        <p:nvCxnSpPr>
          <p:cNvPr id="205" name=""/>
          <p:cNvCxnSpPr/>
          <p:nvPr/>
        </p:nvCxnSpPr>
        <p:spPr>
          <a:xfrm xmlns:a="http://schemas.openxmlformats.org/drawingml/2006/main">
            <a:off x="40195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8CD0B1-BA94-47A3-9F91-A3A49017E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226739-2530-4ABF-8230-30540E9D7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BYG &amp; RED-TEAM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78D60A-5D08-40D2-BA11-414E0F750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Injection · exfiltration · credentials · bypass</a:t>
            </a:r>
          </a:p>
        </p:txBody>
      </p:sp>
      <p:cxnSp>
        <p:nvCxnSpPr>
          <p:cNvPr id="209" name=""/>
          <p:cNvCxnSpPr/>
          <p:nvPr/>
        </p:nvCxnSpPr>
        <p:spPr>
          <a:xfrm xmlns:a="http://schemas.openxmlformats.org/drawingml/2006/main">
            <a:off x="77533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93A632-3AB5-4793-AB0D-F4206FF99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4E8CB9-41EE-4337-8D9C-C00E70977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BEVIS &amp; DRIFT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68B056-F0C0-462C-B58C-8C1073BD0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Gates · afvisninger · SBOM · provenance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A3D0B9-E819-4DB8-A55A-3DD39CBE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5276850"/>
            <a:ext cx="6438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0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231E11-C330-4F60-975D-90944071C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5429250"/>
            <a:ext cx="598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Ingen direkte produktion — kun autoriseret CI/change</a:t>
            </a:r>
          </a:p>
        </p:txBody>
      </p:sp>
    </p:spTree>
    <p:extLst>
      <p:ext uri="{BB962C8B-B14F-4D97-AF65-F5344CB8AC3E}">
        <p14:creationId xmlns:p14="http://schemas.microsoft.com/office/powerpoint/2010/main" val="172648232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9301DDE-BED1-4AC7-BAAC-E1308EC24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PUNKT 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426768-614F-4189-BF3C-D744D4315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ASTRID VESTERGÅRD GREULICH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60BD30-3624-4C5E-8BFD-5262E1413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Københavns AI-setup modnes modul for modul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313C09-629A-4AE2-964D-F2A6ED5F5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952B95-0D3E-4776-8755-63044FD37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En modulær tilgang skal modne både teknik og organisation — og kobler direkte til governance-rejsen.</a:t>
            </a:r>
          </a:p>
        </p:txBody>
      </p:sp>
      <p:cxnSp>
        <p:nvCxnSpPr>
          <p:cNvPr id="123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E4BBA3-E126-4C95-A374-48DB4694D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EA2D35-CC1A-4F4E-BD36-5436D4249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13</a:t>
            </a:r>
          </a:p>
        </p:txBody>
      </p:sp>
      <p:cxnSp>
        <p:nvCxnSpPr>
          <p:cNvPr id="126" name=""/>
          <p:cNvCxnSpPr/>
          <p:nvPr/>
        </p:nvCxnSpPr>
        <p:spPr>
          <a:xfrm xmlns:a="http://schemas.openxmlformats.org/drawingml/2006/main">
            <a:off x="1619250" y="3162300"/>
            <a:ext cx="895350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310020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EDE2DE-3B6D-469D-B000-D7B2BB819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048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7A8021-F224-45D0-92CE-C0664B6F5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62200"/>
            <a:ext cx="335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B9144D-1B93-4DD2-A0A1-691C0C1BC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ARKITEKTUR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DC1B0A-0750-4CCC-9A01-6EE2E1FFE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62350"/>
            <a:ext cx="2895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26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Afgrænsede og løst koblede dele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54398B-C820-4786-8849-0CF433385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219575"/>
            <a:ext cx="2819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Et setup, der kan udvikle sig trinvist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9B2F88-24F6-4F83-94BF-7A9BEAA40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048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D13212-725C-4F8E-82F4-691F54292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362200"/>
            <a:ext cx="335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5E0410-108F-4F8E-990B-C9B14A35B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6670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TEKNISK MODNING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B34AB2-2D0F-42FD-9370-75799C9B0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562350"/>
            <a:ext cx="2895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Platform og komponenter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AC4FB19-9761-42E0-8976-E6B2715F4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219575"/>
            <a:ext cx="2819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Stabilitet, sikkerhed og drift over tid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0A1BC2-046D-41CA-B2E6-98856DD31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048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1888B0-A08D-42F0-83D1-AEF943013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62200"/>
            <a:ext cx="335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B092D13-2008-4EDB-AC1E-26F64C3E5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6670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ORGANISATORISK MODNING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44694EF-C17C-4123-A107-03E345D4E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562350"/>
            <a:ext cx="2895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26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Roller, ansvar og arbejdsformer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FAA04CB-1B76-43CF-8204-FFED83397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219575"/>
            <a:ext cx="2819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Organisationen følger teknikken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A90A9F9-6D3B-4CC1-AC0D-909381921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200650"/>
            <a:ext cx="11201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DFE2181-4A92-462D-8B0E-C5A7E759E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4102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FÆLLES PERSPEKTIV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3163AE2-7A52-4367-8C4D-C1A2D43AB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5343525"/>
            <a:ext cx="876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Hvordan bygger vi et setup, der kan modne uden at blive monolitisk?</a:t>
            </a:r>
          </a:p>
        </p:txBody>
      </p:sp>
    </p:spTree>
    <p:extLst>
      <p:ext uri="{BB962C8B-B14F-4D97-AF65-F5344CB8AC3E}">
        <p14:creationId xmlns:p14="http://schemas.microsoft.com/office/powerpoint/2010/main" val="50630390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64CA5C6-4064-4872-A39A-11C8C2938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REFERAT · KØBENHAVN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BBCE5B-6354-4FF4-B300-32ECC034D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FÆLLES DRØFTELSE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DE10B5-9F28-4D80-B69B-42FCF6224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Platformen skal give valgfrihed uden at miste kontrol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6604EF-621F-423D-B9CB-706B67C1E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64038D-3105-4AE5-AA55-3BAA3D152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Platformen beskrives som modulær; komponenter, driftsprofiler og krav skal fortsat afprøves.</a:t>
            </a:r>
          </a:p>
        </p:txBody>
      </p:sp>
      <p:cxnSp>
        <p:nvCxnSpPr>
          <p:cNvPr id="131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5F6DCC-0DDF-4E06-888F-9D15CC973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9022E4-70A3-4AAF-B613-4E1C0C7BD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14</a:t>
            </a:r>
          </a:p>
        </p:txBody>
      </p:sp>
      <p:cxnSp>
        <p:nvCxnSpPr>
          <p:cNvPr id="134" name=""/>
          <p:cNvCxnSpPr/>
          <p:nvPr/>
        </p:nvCxnSpPr>
        <p:spPr>
          <a:xfrm xmlns:a="http://schemas.openxmlformats.org/drawingml/2006/main">
            <a:off x="876300" y="3067050"/>
            <a:ext cx="906780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310020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852522-882A-43E6-B831-05EB010AE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BAB5C0-9215-4911-A2DE-1F14C329C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2D203B-8F12-4792-BCB6-59B80943A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Indgang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D3734F-5C09-4F4B-8A05-A2F879984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Chat · assistenter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læring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666A0C-6207-4084-A9E0-0C02F71B5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A5CEFF1-59B2-4E44-8BA2-FC78EEDF1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B848F3-D16A-4A6A-9FE7-8E6E8D6AB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Agenter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3BDE6E-AE5A-4635-8624-8A9EDD0E3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Workflows ·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automatisering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251CF7-3B0A-40CE-BAFC-E0894B6FD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F9586D-2AE5-4937-B6E5-A22FFCAF0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F04B35-DC4A-4264-A3A4-165D0AC3A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Udvikling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46A726-4CF1-48F6-B5A9-DB0F0D4F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Understøttet ·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avanceret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FEE9A64-5293-4F12-BDB5-4F37671D3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1ABC17-417A-4AC9-BAFE-2A3A668C9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E958A3-5CA2-4439-BEBC-C5E08D6A9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AI-gateway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EFA803F-C9E5-4AE1-908B-39927A3D3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Modeller · adgang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leverandører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0D37A6C-30DD-4DBC-A66B-466487358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EA71144-D71C-4DC6-A1C9-F4F01A872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95CCA6E-6010-4339-A994-8055CFCAB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Grundlag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A2E098B-8803-4F7C-B2B9-B87B6D960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Infrastruktur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drift · modeller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DEF3038-3E7C-4BB8-B63E-AA784E095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762500"/>
            <a:ext cx="72009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65E46DB-4F20-4452-97E1-19653EC6E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530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USE-CASE-REGISTER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5DCCAA7-CB28-408E-89A0-220ACCB0D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57800"/>
            <a:ext cx="670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Formål · data · model · ejer · brug · økonomi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B9D4098-D129-41CC-8CC7-2AB5BC08A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762500"/>
            <a:ext cx="367665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84F0227-0533-452C-B2D5-5B702F40B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9530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FÆLLES POTENTIALE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74D54D0-D131-44B6-B7A7-AC4ACFA21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52482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83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Katalog og standardintegrationer før nybyg</a:t>
            </a:r>
          </a:p>
        </p:txBody>
      </p:sp>
    </p:spTree>
    <p:extLst>
      <p:ext uri="{BB962C8B-B14F-4D97-AF65-F5344CB8AC3E}">
        <p14:creationId xmlns:p14="http://schemas.microsoft.com/office/powerpoint/2010/main" val="12498125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9301DDE-BED1-4AC7-BAAC-E1308EC24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REFERAT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426768-614F-4189-BF3C-D744D4315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ÅBNE SPØRGSMÅL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60BD30-3624-4C5E-8BFD-5262E1413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Tre spørgsmål stod åbne efter dagen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313C09-629A-4AE2-964D-F2A6ED5F5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952B95-0D3E-4776-8755-63044FD37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De blev drøftet, men referatet dokumenterer ingen formelle beslutninger.</a:t>
            </a:r>
          </a:p>
        </p:txBody>
      </p:sp>
      <p:cxnSp>
        <p:nvCxnSpPr>
          <p:cNvPr id="123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E4BBA3-E126-4C95-A374-48DB4694D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EA2D35-CC1A-4F4E-BD36-5436D4249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15</a:t>
            </a:r>
          </a:p>
        </p:txBody>
      </p:sp>
      <p:cxnSp>
        <p:nvCxnSpPr>
          <p:cNvPr id="126" name=""/>
          <p:cNvCxnSpPr/>
          <p:nvPr/>
        </p:nvCxnSpPr>
        <p:spPr>
          <a:xfrm xmlns:a="http://schemas.openxmlformats.org/drawingml/2006/main">
            <a:off x="1619250" y="3162300"/>
            <a:ext cx="895350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310020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EDE2DE-3B6D-469D-B000-D7B2BB819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048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7A8021-F224-45D0-92CE-C0664B6F5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62200"/>
            <a:ext cx="335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B9144D-1B93-4DD2-A0A1-691C0C1BC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BYGGE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DC1B0A-0750-4CCC-9A01-6EE2E1FFE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62350"/>
            <a:ext cx="2895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Prototype eller produkt?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54398B-C820-4786-8849-0CF433385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219575"/>
            <a:ext cx="2819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Hvornår skifter kravene?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9B2F88-24F6-4F83-94BF-7A9BEAA40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048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D13212-725C-4F8E-82F4-691F54292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362200"/>
            <a:ext cx="335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5E0410-108F-4F8E-990B-C9B14A35B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6670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EJE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B34AB2-2D0F-42FD-9370-75799C9B0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562350"/>
            <a:ext cx="2895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Hvem må publicere og ændre?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AC4FB19-9761-42E0-8976-E6B2715F4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219575"/>
            <a:ext cx="2819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Hvem bærer driften?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0A1BC2-046D-41CA-B2E6-98856DD31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048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1888B0-A08D-42F0-83D1-AEF943013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62200"/>
            <a:ext cx="335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B092D13-2008-4EDB-AC1E-26F64C3E5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6670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DELE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44694EF-C17C-4123-A107-03E345D4E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562350"/>
            <a:ext cx="2895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Hvad kan genbruges?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FAA04CB-1B76-43CF-8204-FFED83397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219575"/>
            <a:ext cx="2819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Hvordan skalerer fælles services?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A90A9F9-6D3B-4CC1-AC0D-909381921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200650"/>
            <a:ext cx="11201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DFE2181-4A92-462D-8B0E-C5A7E759E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4102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STATUS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3163AE2-7A52-4367-8C4D-C1A2D43AB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5343525"/>
            <a:ext cx="876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Ingen formelle beslutninger eller aftalte ejere er dokumenteret</a:t>
            </a:r>
          </a:p>
        </p:txBody>
      </p:sp>
    </p:spTree>
    <p:extLst>
      <p:ext uri="{BB962C8B-B14F-4D97-AF65-F5344CB8AC3E}">
        <p14:creationId xmlns:p14="http://schemas.microsoft.com/office/powerpoint/2010/main" val="50630390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310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B71C8D-E889-4852-9C3A-EFFEC5D36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000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SIDSTE PUNKT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932619-D8BA-4D2C-AA72-C5DD98F43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781050"/>
            <a:ext cx="11201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90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390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Invitation fra AI-kompetencepagten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8B4754-3458-42BB-813D-277F5024E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09725"/>
            <a:ext cx="11201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rPr>
              <a:t>Et nationalt kompetenceløft på tværs af sektorer.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AE7898-E691-48EE-B98D-2E7BA61BD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479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B48445-AE97-4CF7-A568-1F1EE76CB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105150"/>
            <a:ext cx="333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5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SAMLER</a:t>
            </a:r>
          </a:p>
        </p:txBody>
      </p:sp>
      <p:cxnSp>
        <p:nvCxnSpPr>
          <p:cNvPr id="184" name=""/>
          <p:cNvCxnSpPr/>
          <p:nvPr/>
        </p:nvCxnSpPr>
        <p:spPr>
          <a:xfrm xmlns:a="http://schemas.openxmlformats.org/drawingml/2006/main">
            <a:off x="495300" y="3714750"/>
            <a:ext cx="3000375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5B234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A7B21C-CEB8-4B68-9B3D-26C24C45A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019550"/>
            <a:ext cx="31813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rPr>
              <a:t>Erhvervsliv, uddannelse og offentlig sektor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3E2D04-B313-4704-BC06-5FC2649B1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6479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9B3F8C-5112-4570-AC9C-2A80DAA02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105150"/>
            <a:ext cx="333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5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MÅLET</a:t>
            </a:r>
          </a:p>
        </p:txBody>
      </p:sp>
      <p:cxnSp>
        <p:nvCxnSpPr>
          <p:cNvPr id="188" name=""/>
          <p:cNvCxnSpPr/>
          <p:nvPr/>
        </p:nvCxnSpPr>
        <p:spPr>
          <a:xfrm xmlns:a="http://schemas.openxmlformats.org/drawingml/2006/main">
            <a:off x="4248150" y="3714750"/>
            <a:ext cx="3000375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5B2346"/>
            </a:solidFill>
            <a:prstDash val="solid"/>
          </a:ln>
        </p:spPr>
      </p:cxn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E94EE7-004F-47B1-838E-80AC8621D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019550"/>
            <a:ext cx="31813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rPr>
              <a:t>Styrke 1 million danskeres AI-kompetencer inden 2028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8A312A-F449-4E70-AD4C-C281D6E1A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6479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A376A4-667D-4820-A2CB-309D67A7F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105150"/>
            <a:ext cx="333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5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DIALOG</a:t>
            </a:r>
          </a:p>
        </p:txBody>
      </p:sp>
      <p:cxnSp>
        <p:nvCxnSpPr>
          <p:cNvPr id="192" name=""/>
          <p:cNvCxnSpPr/>
          <p:nvPr/>
        </p:nvCxnSpPr>
        <p:spPr>
          <a:xfrm xmlns:a="http://schemas.openxmlformats.org/drawingml/2006/main">
            <a:off x="8001000" y="3714750"/>
            <a:ext cx="3000375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5B2346"/>
            </a:solidFill>
            <a:prstDash val="solid"/>
          </a:ln>
        </p:spPr>
      </p:cxn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FE1218-CEBE-4455-99F9-33B918B2D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019550"/>
            <a:ext cx="31813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rPr>
              <a:t>Hvordan kan AI Alliancen koble sig på?</a:t>
            </a:r>
          </a:p>
        </p:txBody>
      </p:sp>
      <p:cxnSp>
        <p:nvCxnSpPr>
          <p:cNvPr id="194" name=""/>
          <p:cNvCxnSpPr/>
          <p:nvPr/>
        </p:nvCxnSpPr>
        <p:spPr>
          <a:xfrm xmlns:a="http://schemas.openxmlformats.org/drawingml/2006/main">
            <a:off x="495300" y="613410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5B2346"/>
            </a:solidFill>
            <a:prstDash val="solid"/>
          </a:ln>
        </p:spPr>
      </p:cxn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A45848D-6FD5-403B-8ED8-CAF692B01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334125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>
                <a:solidFill>
                  <a:srgbClr val="E1D9D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E1D9D6"/>
                </a:solidFill>
                <a:latin typeface="Helvetica Neue"/>
                <a:ea typeface="Helvetica Neue"/>
                <a:cs typeface="Helvetica Neue"/>
              </a:rPr>
              <a:t>PARTHEE PRÆSENTERER  ·  AI-KOMPETENCEPAGTEN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820CB2-3965-4F35-8C01-07D67A374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33412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75" b="1">
                <a:solidFill>
                  <a:srgbClr val="E1D9D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E1D9D6"/>
                </a:solidFill>
                <a:latin typeface="Helvetica Neue"/>
                <a:ea typeface="Helvetica Neue"/>
                <a:cs typeface="Helvetica Neue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28617584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F290E79-2790-42B3-857F-7F8D2438B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38150"/>
            <a:ext cx="666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Program og referat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5D6B75-C834-4B15-9EEA-8244682FB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600075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Oplæg · dokumenterede drøftelser · invitation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73B701-E6E3-482F-A2DC-457344B91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381125"/>
            <a:ext cx="1120140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E2"/>
          </a:solidFill>
          <a:ln xmlns:a="http://schemas.openxmlformats.org/drawingml/2006/main" w="0">
            <a:noFill/>
            <a:prstDash val="solid"/>
          </a:ln>
        </p:spPr>
      </p:sp>
      <p:cxnSp>
        <p:nvCxnSpPr>
          <p:cNvPr id="442" name=""/>
          <p:cNvCxnSpPr/>
          <p:nvPr/>
        </p:nvCxnSpPr>
        <p:spPr>
          <a:xfrm xmlns:a="http://schemas.openxmlformats.org/drawingml/2006/main">
            <a:off x="495300" y="19621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BACB23-336E-417C-9290-E0E3A42EA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52575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381A71-4E1F-412B-A31D-8139FB798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50495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Velkommen ved Parthee · kort bordrunde · værterne hos Velatir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83D202-37C9-461A-8498-513ED310D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52400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Parthee</a:t>
            </a:r>
          </a:p>
        </p:txBody>
      </p:sp>
      <p:cxnSp>
        <p:nvCxnSpPr>
          <p:cNvPr id="446" name=""/>
          <p:cNvCxnSpPr/>
          <p:nvPr/>
        </p:nvCxnSpPr>
        <p:spPr>
          <a:xfrm xmlns:a="http://schemas.openxmlformats.org/drawingml/2006/main">
            <a:off x="495300" y="2466975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FD6E26-2D31-4A1C-A140-F04B7D446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38425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53EB9CB-A0A5-4A59-9968-1CE45B3D4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59080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AI i drift: økonomi, governance og organisering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849496-9BA2-4176-80E8-8A80FA564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6098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Jesper Schmidt</a:t>
            </a:r>
          </a:p>
        </p:txBody>
      </p:sp>
      <p:cxnSp>
        <p:nvCxnSpPr>
          <p:cNvPr id="450" name=""/>
          <p:cNvCxnSpPr/>
          <p:nvPr/>
        </p:nvCxnSpPr>
        <p:spPr>
          <a:xfrm xmlns:a="http://schemas.openxmlformats.org/drawingml/2006/main">
            <a:off x="495300" y="297180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9522709-840F-4F87-AFFA-4CBCC912B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43250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E16BE5-99AF-409E-9976-897FB8CBA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095625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Vibecoding: lokal værdi og langsigtet drift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9E0300-0D1B-4AA5-8247-9E564E8DB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11467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Daniel Corydon-Petersen</a:t>
            </a:r>
          </a:p>
        </p:txBody>
      </p:sp>
      <p:cxnSp>
        <p:nvCxnSpPr>
          <p:cNvPr id="454" name=""/>
          <p:cNvCxnSpPr/>
          <p:nvPr/>
        </p:nvCxnSpPr>
        <p:spPr>
          <a:xfrm xmlns:a="http://schemas.openxmlformats.org/drawingml/2006/main">
            <a:off x="495300" y="3476625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3808759-14DA-4435-810F-A6F36CCCC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48075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D2EFF9A-86EF-4C74-83CB-BB914DEAD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0045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Fra udvikling til agentic engineering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8AFB27-CAA1-4A9A-8282-ED4906B62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61950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Kim Stannov Søvsø</a:t>
            </a:r>
          </a:p>
        </p:txBody>
      </p:sp>
      <p:cxnSp>
        <p:nvCxnSpPr>
          <p:cNvPr id="458" name=""/>
          <p:cNvCxnSpPr/>
          <p:nvPr/>
        </p:nvCxnSpPr>
        <p:spPr>
          <a:xfrm xmlns:a="http://schemas.openxmlformats.org/drawingml/2006/main">
            <a:off x="495300" y="39814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03DD169-2263-4F1A-80D7-4021B548A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52900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E2EB4B9-CF4C-40CB-8A7C-8EA277488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Claude Code &amp; KONTEKST: sikkerhed og jura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B18B558-3C5B-4480-A35D-DCB92F64F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12432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Morten Ingemann Zeiner</a:t>
            </a:r>
          </a:p>
        </p:txBody>
      </p:sp>
      <p:cxnSp>
        <p:nvCxnSpPr>
          <p:cNvPr id="462" name=""/>
          <p:cNvCxnSpPr/>
          <p:nvPr/>
        </p:nvCxnSpPr>
        <p:spPr>
          <a:xfrm xmlns:a="http://schemas.openxmlformats.org/drawingml/2006/main">
            <a:off x="495300" y="4486275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A420412-CF77-4E42-A6DB-5D94C5451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824780E-779D-4552-B7CE-62FD306E4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61010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Agent-harness: arkitektur og hackathon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71E0927-0032-4272-92BA-68083BB22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6291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Parthee</a:t>
            </a:r>
          </a:p>
        </p:txBody>
      </p:sp>
      <p:cxnSp>
        <p:nvCxnSpPr>
          <p:cNvPr id="466" name=""/>
          <p:cNvCxnSpPr/>
          <p:nvPr/>
        </p:nvCxnSpPr>
        <p:spPr>
          <a:xfrm xmlns:a="http://schemas.openxmlformats.org/drawingml/2006/main">
            <a:off x="495300" y="499110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250B17B-EF0E-4CAF-A31E-98F325601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62550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07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3EA3B9E-EDFC-46F8-9861-8A906BD0F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114925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Et modulært AI-setup for København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04809AB-4173-457D-A782-BE2EDF290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13397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Astrid Vestergård Greulich</a:t>
            </a:r>
          </a:p>
        </p:txBody>
      </p:sp>
      <p:cxnSp>
        <p:nvCxnSpPr>
          <p:cNvPr id="470" name=""/>
          <p:cNvCxnSpPr/>
          <p:nvPr/>
        </p:nvCxnSpPr>
        <p:spPr>
          <a:xfrm xmlns:a="http://schemas.openxmlformats.org/drawingml/2006/main">
            <a:off x="495300" y="5495925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C43D8EB-30F0-46AA-82D9-3A2033914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67375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08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F86470D-1811-4C78-A6E9-717ACE108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61975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Invitation fra AI-kompetencepagten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1EB62DB-588B-4E0F-81B9-42E8CC9CC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63880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Parthee</a:t>
            </a:r>
          </a:p>
        </p:txBody>
      </p:sp>
      <p:cxnSp>
        <p:nvCxnSpPr>
          <p:cNvPr id="474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5292229-932E-460E-B203-FAC117CCF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C8604A1-91CE-4367-95DD-9EEC11EA9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83" name="agenda-velatir-number">
            <a:extLst xmlns:a="http://schemas.openxmlformats.org/drawingml/2006/main">
              <a:ext uri="{FF2B5EF4-FFF2-40B4-BE49-F238E27FC236}">
                <a16:creationId xmlns:a16="http://schemas.microsoft.com/office/drawing/2014/main" id="{6E5E5BD6-5C9C-4FED-906E-F797D2BDC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33600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84" name="agenda-velatir-title">
            <a:extLst xmlns:a="http://schemas.openxmlformats.org/drawingml/2006/main">
              <a:ext uri="{FF2B5EF4-FFF2-40B4-BE49-F238E27FC236}">
                <a16:creationId xmlns:a16="http://schemas.microsoft.com/office/drawing/2014/main" id="{56A62D0E-0567-4336-8355-225DAE566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085975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Velatir: erfaringer fra Vejle</a:t>
            </a:r>
          </a:p>
        </p:txBody>
      </p:sp>
      <p:sp>
        <p:nvSpPr>
          <p:cNvPr id="185" name="agenda-velatir-presenters">
            <a:extLst xmlns:a="http://schemas.openxmlformats.org/drawingml/2006/main">
              <a:ext uri="{FF2B5EF4-FFF2-40B4-BE49-F238E27FC236}">
                <a16:creationId xmlns:a16="http://schemas.microsoft.com/office/drawing/2014/main" id="{1E04ABE4-6530-43D7-B8E3-CE2B3C279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10502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Nichlas og Michael</a:t>
            </a:r>
          </a:p>
        </p:txBody>
      </p:sp>
      <p:cxnSp>
        <p:nvCxnSpPr>
          <p:cNvPr id="480" name="agenda-final-separator"/>
          <p:cNvCxnSpPr/>
          <p:nvPr/>
        </p:nvCxnSpPr>
        <p:spPr>
          <a:xfrm xmlns:a="http://schemas.openxmlformats.org/drawingml/2006/main">
            <a:off x="495300" y="60007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90020693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69BFA5-6A9F-4C65-9D31-6B7228A82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PUNKT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D97302-C04A-4E0B-BD73-BA3805208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NICHLAS OG MICHAEL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DFE93D-6B25-4858-8738-8F15B45FB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Velatir: erfaringer fra Vejle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2DDF64-DD80-45DF-B6C2-503FA5A1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173856-ABAE-4D45-AC02-37906D106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Et konkret blik på erfaringer, læring og perspektiver.</a:t>
            </a:r>
          </a:p>
        </p:txBody>
      </p:sp>
      <p:cxnSp>
        <p:nvCxnSpPr>
          <p:cNvPr id="198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A82DB7-5881-466B-932F-7C827E07D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7CF977-58E8-43EA-BCC4-77F2F3758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E109D1-6669-4CB9-AF44-E3B2883C9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47900"/>
            <a:ext cx="11201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Hvad kan AI Alliancen lære af forløbet?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4CE5E6-5233-4C68-B808-028BE394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47D71E-A0EC-4FD0-8C4F-925E372BB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UDGANGSPUNKT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5CFCB4-6EA4-471A-AFB7-318EE812C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Hvilket behov skulle løses?</a:t>
            </a:r>
          </a:p>
        </p:txBody>
      </p:sp>
      <p:cxnSp>
        <p:nvCxnSpPr>
          <p:cNvPr id="205" name=""/>
          <p:cNvCxnSpPr/>
          <p:nvPr/>
        </p:nvCxnSpPr>
        <p:spPr>
          <a:xfrm xmlns:a="http://schemas.openxmlformats.org/drawingml/2006/main">
            <a:off x="40195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8CD0B1-BA94-47A3-9F91-A3A49017E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226739-2530-4ABF-8230-30540E9D7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ERFARINGER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78D60A-5D08-40D2-BA11-414E0F750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Hvad virkede — og hvad var svært?</a:t>
            </a:r>
          </a:p>
        </p:txBody>
      </p:sp>
      <p:cxnSp>
        <p:nvCxnSpPr>
          <p:cNvPr id="209" name=""/>
          <p:cNvCxnSpPr/>
          <p:nvPr/>
        </p:nvCxnSpPr>
        <p:spPr>
          <a:xfrm xmlns:a="http://schemas.openxmlformats.org/drawingml/2006/main">
            <a:off x="77533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93A632-3AB5-4793-AB0D-F4206FF99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4E8CB9-41EE-4337-8D9C-C00E70977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PERSPEKTIV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68B056-F0C0-462C-B58C-8C1073BD0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Hvad kan andre tage med?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A3D0B9-E819-4DB8-A55A-3DD39CBE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5276850"/>
            <a:ext cx="6438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0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231E11-C330-4F60-975D-90944071C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5429250"/>
            <a:ext cx="598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Nichlas og Michael deler erfaringerne</a:t>
            </a:r>
          </a:p>
        </p:txBody>
      </p:sp>
    </p:spTree>
    <p:extLst>
      <p:ext uri="{BB962C8B-B14F-4D97-AF65-F5344CB8AC3E}">
        <p14:creationId xmlns:p14="http://schemas.microsoft.com/office/powerpoint/2010/main" val="172648232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FD247CAF-D607-48D2-BC04-E1E49DC02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PUNKT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9D72FB-EBB5-4A48-A71F-A6F96F1AF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JESPER SCHMIDT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815050-F47B-4986-9E9D-609391060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AI i drift kræver styring på tværs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782C4A-4D4D-480D-986B-8B792ACF3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097D58-76E9-40B3-9CCF-567D3098D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Sønderborg modner både forbrug, miljøer og ansvar — mens platformen ændrer sig uge for uge.</a:t>
            </a:r>
          </a:p>
        </p:txBody>
      </p:sp>
      <p:cxnSp>
        <p:nvCxnSpPr>
          <p:cNvPr id="402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297773-B653-4415-AC47-FDF5F99D6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D929F9-CBCD-45A5-8DE4-8F15B2E2B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2D6126-D898-40D7-8471-A963D08CA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F97C9B-3EB5-4BCA-AD4B-D01762385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FORBRUG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1B1B18-7DD3-4B52-8AA8-B984F1116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B9F32B-5666-4867-81B7-E7F6BB213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Copilot Credits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FC8703-BBDE-4D58-93C9-E945F9EB5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02A76C-17B7-4EA9-B95C-70D5CAA74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Tokenbaseret afregning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EA8874-8AED-41AC-A63F-0B64EFB86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5C3D98-0CD6-4ED0-8B77-99280D049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Copilot Studio · Cowork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GitHub Harness</a:t>
            </a:r>
          </a:p>
        </p:txBody>
      </p:sp>
      <p:cxnSp>
        <p:nvCxnSpPr>
          <p:cNvPr id="413" name=""/>
          <p:cNvCxnSpPr/>
          <p:nvPr/>
        </p:nvCxnSpPr>
        <p:spPr>
          <a:xfrm xmlns:a="http://schemas.openxmlformats.org/drawingml/2006/main">
            <a:off x="3233738" y="2266950"/>
            <a:ext cx="95" cy="26860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3524B69-DB59-49B2-B60E-E044789C4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BB82AD-ADD7-4729-ABAF-BEE8D0429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MILJØER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A9F7B7-3462-460F-B992-C04412CF9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EC08C7-49F1-45B4-A746-07E68DF72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8063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Fra Default-miljøet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5CCE958-1FBE-4EC6-8CF9-9CF6E7194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A457E97-896F-4E55-AE6E-99838A7A5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8063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til en fler-miljøstruktur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72F4552-3DEC-4C6A-A1F8-B76A51E8A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5D2F6ED-D9A3-4B08-B1EF-AA284B9D7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8063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Struktur · drift · sikkerhed</a:t>
            </a:r>
          </a:p>
        </p:txBody>
      </p:sp>
      <p:cxnSp>
        <p:nvCxnSpPr>
          <p:cNvPr id="422" name=""/>
          <p:cNvCxnSpPr/>
          <p:nvPr/>
        </p:nvCxnSpPr>
        <p:spPr>
          <a:xfrm xmlns:a="http://schemas.openxmlformats.org/drawingml/2006/main">
            <a:off x="6096000" y="2266950"/>
            <a:ext cx="95" cy="26860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0D28FE7-6B25-4AF6-B1DB-4BD748E24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B50D60C-9CE4-47AA-A0F4-E0B75C858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KONTROL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2F58081-9335-44BD-AFA6-812065F43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A183D85-EFD9-4BCE-9286-9C656FA3B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Nye funktioner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D3C8545-BA25-49E1-A201-4BF4D0DA3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82EEF07-77D8-45EB-B01B-01E762D29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Sikkerhedsindstillinger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4F173BC-F8AA-4B6D-A9CF-0066D2ACA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09E14D8-363F-4DA1-96A3-B0279F5D3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Løbende vurdering</a:t>
            </a:r>
          </a:p>
        </p:txBody>
      </p:sp>
      <p:cxnSp>
        <p:nvCxnSpPr>
          <p:cNvPr id="431" name=""/>
          <p:cNvCxnSpPr/>
          <p:nvPr/>
        </p:nvCxnSpPr>
        <p:spPr>
          <a:xfrm xmlns:a="http://schemas.openxmlformats.org/drawingml/2006/main">
            <a:off x="8958263" y="2266950"/>
            <a:ext cx="95" cy="26860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0CB5118-5D1B-462E-9DF5-82DB7779E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579D392-B37E-434B-BFAD-B94BEDA2D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ANSVAR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C512818-687A-4FDE-A0BC-DE4259373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4194789-4E22-4F03-9D24-0960C2F8D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2588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Økonomi · drift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C1976AB-197D-45CD-AC4E-299CC8AC9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7787FB1-42D1-4E04-BD49-E4BF84FB5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2588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Sikkerhed · governance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348F018-76BD-4446-AF6D-175E69E71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F335E59-0F0A-4D8B-A06F-25163EA5C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2588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Udvikling · kompetencer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ABF9689-6B81-4537-BAF6-5B40E3318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67350"/>
            <a:ext cx="112014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27FE6F1-CA3C-48C0-9C28-9E9BF969B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29275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Fælles spørgsmål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E4FF6B2-83D4-4C38-ABCC-D3244E023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5581650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Hvem ejer økonomi, drift, sikkerhed, governance og udvikling?</a:t>
            </a:r>
          </a:p>
        </p:txBody>
      </p:sp>
    </p:spTree>
    <p:extLst>
      <p:ext uri="{BB962C8B-B14F-4D97-AF65-F5344CB8AC3E}">
        <p14:creationId xmlns:p14="http://schemas.microsoft.com/office/powerpoint/2010/main" val="89922087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C898732-B242-4BC7-B77A-1EEC22E62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PUNKT 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2F6BF1-AF3D-408B-93B8-F4EEF53E2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DANIEL CORYDON-PETERSEN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14A77D-5380-445D-8855-98D4103C0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Vibecoding: lokal værdi eller driftsbyrde?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998D440-3635-4353-93FC-16A3048C4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2DFB00-FB65-402A-8FEF-B68BB28DC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Små løsninger kan bygges tæt på brugerne — men de skal stadig leve efter demoen.</a:t>
            </a:r>
          </a:p>
        </p:txBody>
      </p:sp>
      <p:cxnSp>
        <p:nvCxnSpPr>
          <p:cNvPr id="95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7C3E18-DE69-4D96-A7E5-4CD030C19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05552F-F072-4C49-9FF4-C132E8191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2C649F-8DD4-4CD4-A803-825F658C2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71700"/>
            <a:ext cx="53149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C3EABC-8EC3-4AE8-8E3F-97CB59CCA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171700"/>
            <a:ext cx="53149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BE4913-E2D2-4BD3-85A1-863822963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38400"/>
            <a:ext cx="4667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POTENTIALET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C89D5A-2275-4B45-8126-009528898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242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4449CF-B6C6-4338-BFF5-95E99753E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028950"/>
            <a:ext cx="4381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Udvikling tæt på brugernes faktiske behov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418ACF-565D-4F64-A142-0BB3F269C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671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48E033-BA80-4F88-8E97-190BF8325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571875"/>
            <a:ext cx="4381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Små lokale problemer, markedet ikke løser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5F3C56F-F2E2-486A-9818-A12361B3F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100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7FD320B-AC56-4A2A-9E30-155D9FC73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114800"/>
            <a:ext cx="4381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Hurtige tests uden følsomme data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4C577D-5643-4D26-B794-CA9BD9D6D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438400"/>
            <a:ext cx="457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DRIFTSBYRDEN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E281C1F-C3DE-4C4E-9135-D52848307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242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FCF497-98E7-49A9-B6CD-036CF8EA7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028950"/>
            <a:ext cx="4381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Hosting, vedligehold og sikkerhedsopdateringer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C4E77BB-87EF-442F-B7BC-BAE94406C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671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82CA990-807B-4F97-AB9A-3CBEDA5B8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571875"/>
            <a:ext cx="4381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Cloud-, Docker- og reviewkompetencer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BC8DF12-6280-4710-B956-55A610D0A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2100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61139C3-D1A9-4B28-A1CB-399C58C7F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114800"/>
            <a:ext cx="4381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LLM-afhængighed, priser og ressourceforbrug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4FDBE62-720C-4F92-B1BB-F03C4FD93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172075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GLADSAXE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574C39-4111-4C2C-A376-1E53A91A6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292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Forsigtig pause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150FB27-FFD0-4085-B25D-2958A34C6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5172075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RUDERSDAL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A741070-0F08-4E31-8479-F182D601A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5429250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Mini-team tæt på brugerne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FBF5039-7270-4357-BF74-88E3D61DF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200650"/>
            <a:ext cx="44577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5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Hvornår er en løsning lille nok til at bygge — og vigtig nok til at drifte?</a:t>
            </a:r>
          </a:p>
        </p:txBody>
      </p:sp>
    </p:spTree>
    <p:extLst>
      <p:ext uri="{BB962C8B-B14F-4D97-AF65-F5344CB8AC3E}">
        <p14:creationId xmlns:p14="http://schemas.microsoft.com/office/powerpoint/2010/main" val="91859569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69BFA5-6A9F-4C65-9D31-6B7228A82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REFERAT · VIBECODING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D97302-C04A-4E0B-BD73-BA3805208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FÆLLES DRØFTELSE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DFE93D-6B25-4858-8738-8F15B45FB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Tre prototyper gjorde værdien konkret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2DDF64-DD80-45DF-B6C2-503FA5A1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173856-ABAE-4D45-AC02-37906D106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Hurtig udvikling blev brugt til at afprøve behov, kvalitet og drift.</a:t>
            </a:r>
          </a:p>
        </p:txBody>
      </p:sp>
      <p:cxnSp>
        <p:nvCxnSpPr>
          <p:cNvPr id="198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A82DB7-5881-466B-932F-7C827E07D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7CF977-58E8-43EA-BCC4-77F2F3758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E109D1-6669-4CB9-AF44-E3B2883C9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47900"/>
            <a:ext cx="11201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Små problemer kan testes, før de bliver store systemer.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4CE5E6-5233-4C68-B808-028BE394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47D71E-A0EC-4FD0-8C4F-925E372BB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BUDGETBILAG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5CFCB4-6EA4-471A-AFB7-318EE812C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Søgning i ca. 700 dokumenter · direkte resultatvisning</a:t>
            </a:r>
          </a:p>
        </p:txBody>
      </p:sp>
      <p:cxnSp>
        <p:nvCxnSpPr>
          <p:cNvPr id="205" name=""/>
          <p:cNvCxnSpPr/>
          <p:nvPr/>
        </p:nvCxnSpPr>
        <p:spPr>
          <a:xfrm xmlns:a="http://schemas.openxmlformats.org/drawingml/2006/main">
            <a:off x="40195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8CD0B1-BA94-47A3-9F91-A3A49017E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226739-2530-4ABF-8230-30540E9D7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FAKTURA-API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78D60A-5D08-40D2-BA11-414E0F750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XML/PDF ind · struktureret JSON ud</a:t>
            </a:r>
          </a:p>
        </p:txBody>
      </p:sp>
      <p:cxnSp>
        <p:nvCxnSpPr>
          <p:cNvPr id="209" name=""/>
          <p:cNvCxnSpPr/>
          <p:nvPr/>
        </p:nvCxnSpPr>
        <p:spPr>
          <a:xfrm xmlns:a="http://schemas.openxmlformats.org/drawingml/2006/main">
            <a:off x="77533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93A632-3AB5-4793-AB0D-F4206FF99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4E8CB9-41EE-4337-8D9C-C00E70977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DØDE LINKS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68B056-F0C0-462C-B58C-8C1073BD0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Fejl vises i kontekst · hurtigere rettelse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A3D0B9-E819-4DB8-A55A-3DD39CBE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5276850"/>
            <a:ext cx="6438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0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231E11-C330-4F60-975D-90944071C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5429250"/>
            <a:ext cx="598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Prototyperne gav læring — ikke automatisk produktionsdrift</a:t>
            </a:r>
          </a:p>
        </p:txBody>
      </p:sp>
    </p:spTree>
    <p:extLst>
      <p:ext uri="{BB962C8B-B14F-4D97-AF65-F5344CB8AC3E}">
        <p14:creationId xmlns:p14="http://schemas.microsoft.com/office/powerpoint/2010/main" val="172648232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64CA5C6-4064-4872-A39A-11C8C2938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PUNKT 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BBCE5B-6354-4FF4-B300-32ECC034D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KIM STANNOV SØVSØ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DE10B5-9F28-4D80-B69B-42FCF6224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Agentic engineering rykker gennem hele kæden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6604EF-621F-423D-B9CB-706B67C1E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64038D-3105-4AE5-AA55-3BAA3D152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I ITK bruges agenter fra behovsafklaring til løsninger, der går i produktion.</a:t>
            </a:r>
          </a:p>
        </p:txBody>
      </p:sp>
      <p:cxnSp>
        <p:nvCxnSpPr>
          <p:cNvPr id="131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5F6DCC-0DDF-4E06-888F-9D15CC973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9022E4-70A3-4AAF-B613-4E1C0C7BD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07</a:t>
            </a:r>
          </a:p>
        </p:txBody>
      </p:sp>
      <p:cxnSp>
        <p:nvCxnSpPr>
          <p:cNvPr id="134" name=""/>
          <p:cNvCxnSpPr/>
          <p:nvPr/>
        </p:nvCxnSpPr>
        <p:spPr>
          <a:xfrm xmlns:a="http://schemas.openxmlformats.org/drawingml/2006/main">
            <a:off x="876300" y="3067050"/>
            <a:ext cx="906780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310020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852522-882A-43E6-B831-05EB010AE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BAB5C0-9215-4911-A2DE-1F14C329C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2D203B-8F12-4792-BCB6-59B80943A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Koncept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D3734F-5C09-4F4B-8A05-A2F879984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Tæt på brugere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og behov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666A0C-6207-4084-A9E0-0C02F71B5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A5CEFF1-59B2-4E44-8BA2-FC78EEDF1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B848F3-D16A-4A6A-9FE7-8E6E8D6AB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Design &amp; UX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3BDE6E-AE5A-4635-8624-8A9EDD0E3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Fra idé til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brugbar løsning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251CF7-3B0A-40CE-BAFC-E0894B6FD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F9586D-2AE5-4937-B6E5-A22FFCAF0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F04B35-DC4A-4264-A3A4-165D0AC3A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Udvikling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46A726-4CF1-48F6-B5A9-DB0F0D4F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Agentisk kode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med fælles greb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FEE9A64-5293-4F12-BDB5-4F37671D3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1ABC17-417A-4AC9-BAFE-2A3A668C9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E958A3-5CA2-4439-BEBC-C5E08D6A9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Kvalitet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EFA803F-C9E5-4AE1-908B-39927A3D3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Dokumentation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test · release notes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0D37A6C-30DD-4DBC-A66B-466487358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EA71144-D71C-4DC6-A1C9-F4F01A872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95CCA6E-6010-4339-A994-8055CFCAB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Produktion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A2E098B-8803-4F7C-B2B9-B87B6D960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Systemer, der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skal leve videre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DEF3038-3E7C-4BB8-B63E-AA784E095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762500"/>
            <a:ext cx="72009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65E46DB-4F20-4452-97E1-19653EC6E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530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META-LAGET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5DCCAA7-CB28-408E-89A0-220ACCB0D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57800"/>
            <a:ext cx="670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Delte repos  ·  fælles agent-skills  ·  standarder  ·  upskilling  ·  organisering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B9D4098-D129-41CC-8CC7-2AB5BC08A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762500"/>
            <a:ext cx="367665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84F0227-0533-452C-B2D5-5B702F40B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9530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LOKALE MODELLER / GPU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74D54D0-D131-44B6-B7A7-AC4ACFA21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52482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Mere kendte omkostninger — færre credit-overraskelser</a:t>
            </a:r>
          </a:p>
        </p:txBody>
      </p:sp>
    </p:spTree>
    <p:extLst>
      <p:ext uri="{BB962C8B-B14F-4D97-AF65-F5344CB8AC3E}">
        <p14:creationId xmlns:p14="http://schemas.microsoft.com/office/powerpoint/2010/main" val="12498125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FD247CAF-D607-48D2-BC04-E1E49DC02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REFERAT · PUNKT 2–4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9D72FB-EBB5-4A48-A71F-A6F96F1AF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FÆLLES DRØFTELSE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815050-F47B-4986-9E9D-609391060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Driftsforpligtelsen starter, når demoen slutter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782C4A-4D4D-480D-986B-8B792ACF3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097D58-76E9-40B3-9CCF-567D3098D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Den centrale spænding var, hvordan hurtig udvikling får bæredygtigt ejerskab.</a:t>
            </a:r>
          </a:p>
        </p:txBody>
      </p:sp>
      <p:cxnSp>
        <p:nvCxnSpPr>
          <p:cNvPr id="402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297773-B653-4415-AC47-FDF5F99D6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D929F9-CBCD-45A5-8DE4-8F15B2E2B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08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2D6126-D898-40D7-8471-A963D08CA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F97C9B-3EB5-4BCA-AD4B-D01762385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AFKLAR FØR BYG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1B1B18-7DD3-4B52-8AA8-B984F1116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B9F32B-5666-4867-81B7-E7F6BB213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Eksisterende system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FC8703-BBDE-4D58-93C9-E945F9EB5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02A76C-17B7-4EA9-B95C-70D5CAA74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RPA eller procesændring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EA8874-8AED-41AC-A63F-0B64EFB86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5C3D98-0CD6-4ED0-8B77-99280D049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Tydeligt formål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før værktøj</a:t>
            </a:r>
          </a:p>
        </p:txBody>
      </p:sp>
      <p:cxnSp>
        <p:nvCxnSpPr>
          <p:cNvPr id="413" name=""/>
          <p:cNvCxnSpPr/>
          <p:nvPr/>
        </p:nvCxnSpPr>
        <p:spPr>
          <a:xfrm xmlns:a="http://schemas.openxmlformats.org/drawingml/2006/main">
            <a:off x="3233738" y="2266950"/>
            <a:ext cx="95" cy="26860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3524B69-DB59-49B2-B60E-E044789C4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BB82AD-ADD7-4729-ABAF-BEE8D0429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VURDÉR RISIKO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A9F7B7-3462-460F-B992-C04412CF9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EC08C7-49F1-45B4-A746-07E68DF72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8063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Data &amp; integrationer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5CCE958-1FBE-4EC6-8CF9-9CF6E7194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A457E97-896F-4E55-AE6E-99838A7A5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8063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Brugere &amp; skala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72F4552-3DEC-4C6A-A1F8-B76A51E8A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5D2F6ED-D9A3-4B08-B1EF-AA284B9D7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8063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Konsekvens ved nedbrud</a:t>
            </a:r>
          </a:p>
        </p:txBody>
      </p:sp>
      <p:cxnSp>
        <p:nvCxnSpPr>
          <p:cNvPr id="422" name=""/>
          <p:cNvCxnSpPr/>
          <p:nvPr/>
        </p:nvCxnSpPr>
        <p:spPr>
          <a:xfrm xmlns:a="http://schemas.openxmlformats.org/drawingml/2006/main">
            <a:off x="6096000" y="2266950"/>
            <a:ext cx="95" cy="26860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0D28FE7-6B25-4AF6-B1DB-4BD748E24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B50D60C-9CE4-47AA-A0F4-E0B75C858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PLACÉR ANSVAR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2F58081-9335-44BD-AFA6-812065F43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A183D85-EFD9-4BCE-9286-9C656FA3B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Faglig ejer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D3C8545-BA25-49E1-A201-4BF4D0DA3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82EEF07-77D8-45EB-B01B-01E762D29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Kode-review &amp; dokumentation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4F173BC-F8AA-4B6D-A9CF-0066D2ACA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09E14D8-363F-4DA1-96A3-B0279F5D3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Drift · sikkerhed · jura</a:t>
            </a:r>
          </a:p>
        </p:txBody>
      </p:sp>
      <p:cxnSp>
        <p:nvCxnSpPr>
          <p:cNvPr id="431" name=""/>
          <p:cNvCxnSpPr/>
          <p:nvPr/>
        </p:nvCxnSpPr>
        <p:spPr>
          <a:xfrm xmlns:a="http://schemas.openxmlformats.org/drawingml/2006/main">
            <a:off x="8958263" y="2266950"/>
            <a:ext cx="95" cy="26860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0CB5118-5D1B-462E-9DF5-82DB7779E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579D392-B37E-434B-BFAD-B94BEDA2D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VÆLG SPOR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C512818-687A-4FDE-A0BC-DE4259373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4194789-4E22-4F03-9D24-0960C2F8D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2588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Stop eller tidsbegræns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C1976AB-197D-45CD-AC4E-299CC8AC9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7787FB1-42D1-4E04-BD49-E4BF84FB5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2588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Kontrolleret mini-løsning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348F018-76BD-4446-AF6D-175E69E71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F335E59-0F0A-4D8B-A06F-25163EA5C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2588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Produktgør eller overdrag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ABF9689-6B81-4537-BAF6-5B40E3318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67350"/>
            <a:ext cx="112014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27FE6F1-CA3C-48C0-9C28-9E9BF969B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29275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FÆLLES PRINCIP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E4FF6B2-83D4-4C38-ABCC-D3244E023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5581650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Jo højere risiko og kritikalitet, desto mere formel styring</a:t>
            </a:r>
          </a:p>
        </p:txBody>
      </p:sp>
    </p:spTree>
    <p:extLst>
      <p:ext uri="{BB962C8B-B14F-4D97-AF65-F5344CB8AC3E}">
        <p14:creationId xmlns:p14="http://schemas.microsoft.com/office/powerpoint/2010/main" val="89922087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09139CA-FB68-4AF0-B49D-A7B5354BE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PUNKT 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8F4991-C0D8-422F-B3BC-4F629AF00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MORTEN INGEMANN ZEINER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4ED062-58BE-40E3-A8AB-4DBEAC8C3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Claude Code og KONTEKST: sikkerhed møder jura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8B7C66-C2F1-48EF-828A-9602C9103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15123C-727E-4C56-9265-C0AA11683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To konkrete steder, hvor den tekniske mulighed afhænger af klare rammer.</a:t>
            </a:r>
          </a:p>
        </p:txBody>
      </p:sp>
      <p:cxnSp>
        <p:nvCxnSpPr>
          <p:cNvPr id="93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ECE783-FAB2-40C1-99C2-0C763AFE8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329341-C9DA-4A61-ABF9-10E98D344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A8E83C-A9ED-4537-AC7C-FFF430834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09800"/>
            <a:ext cx="5238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AE6F7B-59AE-4158-9D64-F0BE7110F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209800"/>
            <a:ext cx="5238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8196D8-0665-4045-B862-0067AD8BE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955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CLAUDE CODE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A4156B-D75F-4FF1-B549-618A99A18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14650"/>
            <a:ext cx="4476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IT-SIKKERHED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522EF7-4A51-4807-857D-81EB27061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29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F4CCDE-35AC-4B03-956C-B869C4CA5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337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Adgang er i den indledende fase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CBC1D2-D4B2-46D2-925D-EF8525523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81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C7343AA-DBDB-43D2-94DC-74CE86DE1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88620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Bekymring for værktøjet og de løsninger, det kan skabe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715805-F7C2-4000-86B2-DA045728D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339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8A87BD-ED85-4E4D-B950-0A4C3C440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4386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Hvilke krav skal være opfyldt før brug?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8DF8D47-CFF1-494A-87F2-C906D9BBF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4955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KONTEKST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C83D77C-DFAB-44D9-86EA-7B294884C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914650"/>
            <a:ext cx="4476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JURA  ·  HVIS TIDEN TILLADER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D9854A9-3F09-4DC7-9035-372DCFD24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429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842202-8641-48C1-B530-29D42827D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3337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AI-tolkning på skole- og daginstitutionsområdet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CF19141-EE22-4634-AC1E-D3F0C9CEF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981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06DF4ED-96A3-4475-94AC-44196253C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88620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Erfaringer fra den juridiske afklaringsproces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500CC47-799C-4A05-84EA-83E616E8A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5339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36429AB-E0A4-4717-BE67-402D5A4B4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4386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Udfordringer med klar lovhjemmel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1814AFC-84F7-4889-AC1E-342355732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86400"/>
            <a:ext cx="11201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Hvad skal være afklaret, før vi går fra test til drift?</a:t>
            </a:r>
          </a:p>
        </p:txBody>
      </p:sp>
    </p:spTree>
    <p:extLst>
      <p:ext uri="{BB962C8B-B14F-4D97-AF65-F5344CB8AC3E}">
        <p14:creationId xmlns:p14="http://schemas.microsoft.com/office/powerpoint/2010/main" val="71065119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2026-09-03T18:43:41.4100000Z</dcterms:created>
  <dcterms:modified xsi:type="dcterms:W3CDTF">2026-09-03T18:43:41.4100000Z</dcterms:modified>
</coreProperties>
</file>